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2" r:id="rId1"/>
  </p:sldMasterIdLst>
  <p:notesMasterIdLst>
    <p:notesMasterId r:id="rId7"/>
  </p:notesMasterIdLst>
  <p:sldIdLst>
    <p:sldId id="679" r:id="rId2"/>
    <p:sldId id="681" r:id="rId3"/>
    <p:sldId id="677" r:id="rId4"/>
    <p:sldId id="674" r:id="rId5"/>
    <p:sldId id="675" r:id="rId6"/>
  </p:sldIdLst>
  <p:sldSz cx="12192000" cy="6858000"/>
  <p:notesSz cx="6669088" cy="9926638"/>
  <p:embeddedFontLst>
    <p:embeddedFont>
      <p:font typeface="Verdana" pitchFamily="34" charset="0"/>
      <p:regular r:id="rId8"/>
      <p:bold r:id="rId9"/>
      <p:italic r:id="rId10"/>
      <p:bold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Raleway Medium" charset="-52"/>
      <p:regular r:id="rId16"/>
    </p:embeddedFont>
    <p:embeddedFont>
      <p:font typeface="Raleway" charset="-52"/>
      <p:regular r:id="rId17"/>
      <p:bold r:id="rId18"/>
    </p:embeddedFont>
    <p:embeddedFont>
      <p:font typeface="MS PGothic" pitchFamily="34" charset="-128"/>
      <p:regular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43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1B9E9"/>
    <a:srgbClr val="658446"/>
    <a:srgbClr val="626B45"/>
    <a:srgbClr val="A3A86B"/>
    <a:srgbClr val="E21A1A"/>
    <a:srgbClr val="0066A1"/>
    <a:srgbClr val="B0DCF4"/>
    <a:srgbClr val="00A3E0"/>
    <a:srgbClr val="2F87B6"/>
    <a:srgbClr val="20668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789" autoAdjust="0"/>
  </p:normalViewPr>
  <p:slideViewPr>
    <p:cSldViewPr snapToGrid="0" showGuides="1">
      <p:cViewPr varScale="1">
        <p:scale>
          <a:sx n="80" d="100"/>
          <a:sy n="80" d="100"/>
        </p:scale>
        <p:origin x="-384" y="-90"/>
      </p:cViewPr>
      <p:guideLst>
        <p:guide orient="horz" pos="343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BF844-DAA5-47D8-91AF-C99E3273542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4653C-0BDE-472B-8151-41226C4F60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154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4653C-0BDE-472B-8151-41226C4F60F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820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BA89373D-0231-4326-BCEB-35AD54767345}"/>
              </a:ext>
            </a:extLst>
          </p:cNvPr>
          <p:cNvSpPr txBox="1">
            <a:spLocks/>
          </p:cNvSpPr>
          <p:nvPr userDrawn="1"/>
        </p:nvSpPr>
        <p:spPr>
          <a:xfrm>
            <a:off x="1187451" y="3357033"/>
            <a:ext cx="7351183" cy="75353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defTabSz="609585" eaLnBrk="0" hangingPunct="0">
              <a:defRPr/>
            </a:pPr>
            <a:r>
              <a:rPr lang="ru-RU" sz="2933">
                <a:solidFill>
                  <a:srgbClr val="FFFFFF"/>
                </a:solidFill>
                <a:latin typeface="Verdana" pitchFamily="34" charset="0"/>
              </a:rPr>
              <a:t>Образец заголовка</a:t>
            </a:r>
            <a:endParaRPr lang="en-US" sz="2933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203202" y="6028267"/>
            <a:ext cx="5590876" cy="508528"/>
          </a:xfrm>
        </p:spPr>
        <p:txBody>
          <a:bodyPr anchor="b">
            <a:normAutofit/>
          </a:bodyPr>
          <a:lstStyle>
            <a:lvl1pPr>
              <a:buNone/>
              <a:defRPr sz="1333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186707" y="3501009"/>
            <a:ext cx="7352679" cy="752539"/>
          </a:xfrm>
        </p:spPr>
        <p:txBody>
          <a:bodyPr/>
          <a:lstStyle>
            <a:lvl1pPr marL="0" marR="0" indent="0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197762" y="4583177"/>
            <a:ext cx="7352679" cy="113164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91104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54136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>
            <a:extLst>
              <a:ext uri="{FF2B5EF4-FFF2-40B4-BE49-F238E27FC236}">
                <a16:creationId xmlns="" xmlns:a16="http://schemas.microsoft.com/office/drawing/2014/main" id="{353C971B-688A-4DD2-B2AB-B2DFD96DBB4D}"/>
              </a:ext>
            </a:extLst>
          </p:cNvPr>
          <p:cNvSpPr/>
          <p:nvPr userDrawn="1"/>
        </p:nvSpPr>
        <p:spPr>
          <a:xfrm>
            <a:off x="0" y="0"/>
            <a:ext cx="12192000" cy="6487584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4" name="Rectangle 22">
            <a:extLst>
              <a:ext uri="{FF2B5EF4-FFF2-40B4-BE49-F238E27FC236}">
                <a16:creationId xmlns="" xmlns:a16="http://schemas.microsoft.com/office/drawing/2014/main" id="{35627E61-A644-49C0-BCC0-537BCAD30AB1}"/>
              </a:ext>
            </a:extLst>
          </p:cNvPr>
          <p:cNvSpPr/>
          <p:nvPr userDrawn="1"/>
        </p:nvSpPr>
        <p:spPr>
          <a:xfrm>
            <a:off x="0" y="6500285"/>
            <a:ext cx="12192000" cy="3577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grpSp>
        <p:nvGrpSpPr>
          <p:cNvPr id="5" name="Группа 10">
            <a:extLst>
              <a:ext uri="{FF2B5EF4-FFF2-40B4-BE49-F238E27FC236}">
                <a16:creationId xmlns="" xmlns:a16="http://schemas.microsoft.com/office/drawing/2014/main" id="{61B03746-B96A-4C43-BF68-56671BFE327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328400" y="6597652"/>
            <a:ext cx="408517" cy="182033"/>
            <a:chOff x="5385680" y="6487509"/>
            <a:chExt cx="1039813" cy="461962"/>
          </a:xfrm>
        </p:grpSpPr>
        <p:sp>
          <p:nvSpPr>
            <p:cNvPr id="6" name="Freeform 27">
              <a:extLst>
                <a:ext uri="{FF2B5EF4-FFF2-40B4-BE49-F238E27FC236}">
                  <a16:creationId xmlns="" xmlns:a16="http://schemas.microsoft.com/office/drawing/2014/main" id="{F894CFE8-94D5-4C13-A92B-46A0CD0FB8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8359" y="6487509"/>
              <a:ext cx="377134" cy="343786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7" name="Freeform 28">
              <a:extLst>
                <a:ext uri="{FF2B5EF4-FFF2-40B4-BE49-F238E27FC236}">
                  <a16:creationId xmlns="" xmlns:a16="http://schemas.microsoft.com/office/drawing/2014/main" id="{0D4A8389-FB52-4B26-A82E-3D4756D756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3589" y="6605685"/>
              <a:ext cx="317871" cy="225609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8" name="Freeform 29">
              <a:extLst>
                <a:ext uri="{FF2B5EF4-FFF2-40B4-BE49-F238E27FC236}">
                  <a16:creationId xmlns="" xmlns:a16="http://schemas.microsoft.com/office/drawing/2014/main" id="{E2708556-4186-49C4-8004-C4B93BAD38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5680" y="6605685"/>
              <a:ext cx="436399" cy="343786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/>
            </a:p>
          </p:txBody>
        </p:sp>
      </p:grp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92764" y="2412849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2933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577250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>
            <a:extLst>
              <a:ext uri="{FF2B5EF4-FFF2-40B4-BE49-F238E27FC236}">
                <a16:creationId xmlns="" xmlns:a16="http://schemas.microsoft.com/office/drawing/2014/main" id="{7B87E142-592A-42E6-BF16-A1831A025FF6}"/>
              </a:ext>
            </a:extLst>
          </p:cNvPr>
          <p:cNvSpPr/>
          <p:nvPr userDrawn="1"/>
        </p:nvSpPr>
        <p:spPr>
          <a:xfrm>
            <a:off x="0" y="0"/>
            <a:ext cx="12192000" cy="6487584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5" name="Rectangle 22">
            <a:extLst>
              <a:ext uri="{FF2B5EF4-FFF2-40B4-BE49-F238E27FC236}">
                <a16:creationId xmlns="" xmlns:a16="http://schemas.microsoft.com/office/drawing/2014/main" id="{E4305D89-EC3A-44AE-B3DC-BEA7E10AD4AC}"/>
              </a:ext>
            </a:extLst>
          </p:cNvPr>
          <p:cNvSpPr/>
          <p:nvPr userDrawn="1"/>
        </p:nvSpPr>
        <p:spPr>
          <a:xfrm>
            <a:off x="0" y="6500285"/>
            <a:ext cx="12192000" cy="3577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grpSp>
        <p:nvGrpSpPr>
          <p:cNvPr id="6" name="Группа 10">
            <a:extLst>
              <a:ext uri="{FF2B5EF4-FFF2-40B4-BE49-F238E27FC236}">
                <a16:creationId xmlns="" xmlns:a16="http://schemas.microsoft.com/office/drawing/2014/main" id="{20F3ADD5-980F-4EE1-A0F8-4F05463F635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328400" y="6597652"/>
            <a:ext cx="408517" cy="182033"/>
            <a:chOff x="5385680" y="6487509"/>
            <a:chExt cx="1039813" cy="461962"/>
          </a:xfrm>
        </p:grpSpPr>
        <p:sp>
          <p:nvSpPr>
            <p:cNvPr id="7" name="Freeform 27">
              <a:extLst>
                <a:ext uri="{FF2B5EF4-FFF2-40B4-BE49-F238E27FC236}">
                  <a16:creationId xmlns="" xmlns:a16="http://schemas.microsoft.com/office/drawing/2014/main" id="{BAECA196-0DEA-4502-936F-D59F4A69FD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8359" y="6487509"/>
              <a:ext cx="377134" cy="343786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8" name="Freeform 28">
              <a:extLst>
                <a:ext uri="{FF2B5EF4-FFF2-40B4-BE49-F238E27FC236}">
                  <a16:creationId xmlns="" xmlns:a16="http://schemas.microsoft.com/office/drawing/2014/main" id="{5B404129-40F4-4FDB-A05D-59DDD614B3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3589" y="6605685"/>
              <a:ext cx="317871" cy="225609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9" name="Freeform 29">
              <a:extLst>
                <a:ext uri="{FF2B5EF4-FFF2-40B4-BE49-F238E27FC236}">
                  <a16:creationId xmlns="" xmlns:a16="http://schemas.microsoft.com/office/drawing/2014/main" id="{8FB02EEA-FF13-49D7-AE30-FE54AB23C9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5680" y="6605685"/>
              <a:ext cx="436399" cy="343786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764" y="2412849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2933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913449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633" y="1806448"/>
            <a:ext cx="11373185" cy="4394179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07641" y="345191"/>
            <a:ext cx="11391176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36720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632" y="1806448"/>
            <a:ext cx="9459720" cy="4394179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07641" y="345191"/>
            <a:ext cx="11391176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0" name="Text Placeholder 3"/>
          <p:cNvSpPr>
            <a:spLocks noGrp="1"/>
          </p:cNvSpPr>
          <p:nvPr>
            <p:ph type="body" sz="half" idx="2"/>
          </p:nvPr>
        </p:nvSpPr>
        <p:spPr>
          <a:xfrm>
            <a:off x="9943541" y="1878479"/>
            <a:ext cx="1755279" cy="4322148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solidFill>
                  <a:schemeClr val="accent6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91478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601" y="1794219"/>
            <a:ext cx="5608951" cy="4381157"/>
          </a:xfrm>
        </p:spPr>
        <p:txBody>
          <a:bodyPr>
            <a:normAutofit/>
          </a:bodyPr>
          <a:lstStyle>
            <a:lvl1pPr marL="0" indent="0">
              <a:buNone/>
              <a:defRPr sz="2133"/>
            </a:lvl1pPr>
            <a:lvl2pPr marL="0" indent="0">
              <a:buNone/>
              <a:defRPr sz="2133"/>
            </a:lvl2pPr>
            <a:lvl3pPr marL="0" indent="0">
              <a:buNone/>
              <a:defRPr sz="2133"/>
            </a:lvl3pPr>
            <a:lvl4pPr marL="0" indent="0">
              <a:buNone/>
              <a:defRPr sz="2133"/>
            </a:lvl4pPr>
            <a:lvl5pPr marL="0" indent="0">
              <a:buNone/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3521" y="1794219"/>
            <a:ext cx="5595297" cy="4381157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133"/>
            </a:lvl1pPr>
            <a:lvl2pPr marL="0" indent="0">
              <a:buFont typeface="Arial"/>
              <a:buNone/>
              <a:defRPr sz="2133"/>
            </a:lvl2pPr>
            <a:lvl3pPr marL="0" indent="0">
              <a:buFont typeface="Arial"/>
              <a:buNone/>
              <a:defRPr sz="2133"/>
            </a:lvl3pPr>
            <a:lvl4pPr marL="0" indent="0">
              <a:buFont typeface="Arial"/>
              <a:buNone/>
              <a:defRPr sz="2133"/>
            </a:lvl4pPr>
            <a:lvl5pPr marL="0" indent="0">
              <a:buFont typeface="Arial"/>
              <a:buNone/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07641" y="260648"/>
            <a:ext cx="11391176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96037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036" y="1712914"/>
            <a:ext cx="9351433" cy="4464049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43541" y="1719737"/>
            <a:ext cx="1755279" cy="4457227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solidFill>
                  <a:srgbClr val="0066A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07641" y="345191"/>
            <a:ext cx="11391176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32997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036" y="1712914"/>
            <a:ext cx="9351433" cy="4464049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43541" y="1719737"/>
            <a:ext cx="1755279" cy="4457227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solidFill>
                  <a:srgbClr val="0066A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07641" y="345191"/>
            <a:ext cx="11391176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5827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07641" y="345191"/>
            <a:ext cx="11391176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42806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036" y="1712913"/>
            <a:ext cx="5501217" cy="3778251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5736" y="5657137"/>
            <a:ext cx="5618817" cy="687388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solidFill>
                  <a:srgbClr val="0066A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07641" y="345191"/>
            <a:ext cx="11391176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31" name="Picture Placeholder 2"/>
          <p:cNvSpPr>
            <a:spLocks noGrp="1"/>
          </p:cNvSpPr>
          <p:nvPr>
            <p:ph type="pic" idx="10"/>
          </p:nvPr>
        </p:nvSpPr>
        <p:spPr>
          <a:xfrm>
            <a:off x="6223001" y="1714500"/>
            <a:ext cx="5501217" cy="3778251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132" name="Text Placeholder 3"/>
          <p:cNvSpPr>
            <a:spLocks noGrp="1"/>
          </p:cNvSpPr>
          <p:nvPr>
            <p:ph type="body" sz="half" idx="11"/>
          </p:nvPr>
        </p:nvSpPr>
        <p:spPr>
          <a:xfrm>
            <a:off x="6092701" y="5649903"/>
            <a:ext cx="5618817" cy="687388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solidFill>
                  <a:srgbClr val="0066A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807680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60648"/>
            <a:ext cx="11425269" cy="1094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25633" y="1806448"/>
            <a:ext cx="11373185" cy="4394179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288473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>
            <a:extLst>
              <a:ext uri="{FF2B5EF4-FFF2-40B4-BE49-F238E27FC236}">
                <a16:creationId xmlns="" xmlns:a16="http://schemas.microsoft.com/office/drawing/2014/main" id="{9781F868-E492-47DE-8930-52D01E4CFBEA}"/>
              </a:ext>
            </a:extLst>
          </p:cNvPr>
          <p:cNvSpPr/>
          <p:nvPr userDrawn="1"/>
        </p:nvSpPr>
        <p:spPr>
          <a:xfrm>
            <a:off x="0" y="0"/>
            <a:ext cx="12192000" cy="6487584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5" name="Rectangle 22">
            <a:extLst>
              <a:ext uri="{FF2B5EF4-FFF2-40B4-BE49-F238E27FC236}">
                <a16:creationId xmlns="" xmlns:a16="http://schemas.microsoft.com/office/drawing/2014/main" id="{08E0127E-C317-4FBF-9704-595420EFA5F1}"/>
              </a:ext>
            </a:extLst>
          </p:cNvPr>
          <p:cNvSpPr/>
          <p:nvPr userDrawn="1"/>
        </p:nvSpPr>
        <p:spPr>
          <a:xfrm>
            <a:off x="0" y="6500285"/>
            <a:ext cx="12192000" cy="3577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grpSp>
        <p:nvGrpSpPr>
          <p:cNvPr id="6" name="Группа 10">
            <a:extLst>
              <a:ext uri="{FF2B5EF4-FFF2-40B4-BE49-F238E27FC236}">
                <a16:creationId xmlns="" xmlns:a16="http://schemas.microsoft.com/office/drawing/2014/main" id="{DE53AD3A-13F4-4CAB-95D1-56464AAF826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328400" y="6597652"/>
            <a:ext cx="408517" cy="182033"/>
            <a:chOff x="5385680" y="6487509"/>
            <a:chExt cx="1039813" cy="461962"/>
          </a:xfrm>
        </p:grpSpPr>
        <p:sp>
          <p:nvSpPr>
            <p:cNvPr id="7" name="Freeform 27">
              <a:extLst>
                <a:ext uri="{FF2B5EF4-FFF2-40B4-BE49-F238E27FC236}">
                  <a16:creationId xmlns="" xmlns:a16="http://schemas.microsoft.com/office/drawing/2014/main" id="{9D76D414-BDAB-4328-BC23-DCA24CB45E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8359" y="6487509"/>
              <a:ext cx="377134" cy="343786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8" name="Freeform 28">
              <a:extLst>
                <a:ext uri="{FF2B5EF4-FFF2-40B4-BE49-F238E27FC236}">
                  <a16:creationId xmlns="" xmlns:a16="http://schemas.microsoft.com/office/drawing/2014/main" id="{35B0BB73-075F-4143-9DB7-6374730BE3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3589" y="6605685"/>
              <a:ext cx="317871" cy="225609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9" name="Freeform 29">
              <a:extLst>
                <a:ext uri="{FF2B5EF4-FFF2-40B4-BE49-F238E27FC236}">
                  <a16:creationId xmlns="" xmlns:a16="http://schemas.microsoft.com/office/drawing/2014/main" id="{38DE862B-1633-4F90-8DB2-64B21F0B2B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5680" y="6605685"/>
              <a:ext cx="436399" cy="343786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764" y="2412849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2933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452551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07641" y="345191"/>
            <a:ext cx="11391176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73782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>
            <a:extLst>
              <a:ext uri="{FF2B5EF4-FFF2-40B4-BE49-F238E27FC236}">
                <a16:creationId xmlns="" xmlns:a16="http://schemas.microsoft.com/office/drawing/2014/main" id="{4F9EB5D6-055D-433E-8F25-A135EC69E778}"/>
              </a:ext>
            </a:extLst>
          </p:cNvPr>
          <p:cNvSpPr/>
          <p:nvPr userDrawn="1"/>
        </p:nvSpPr>
        <p:spPr>
          <a:xfrm>
            <a:off x="0" y="0"/>
            <a:ext cx="12192000" cy="6487584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5" name="Rectangle 22">
            <a:extLst>
              <a:ext uri="{FF2B5EF4-FFF2-40B4-BE49-F238E27FC236}">
                <a16:creationId xmlns="" xmlns:a16="http://schemas.microsoft.com/office/drawing/2014/main" id="{0C957E96-7B6F-4107-9944-64E7280D209D}"/>
              </a:ext>
            </a:extLst>
          </p:cNvPr>
          <p:cNvSpPr/>
          <p:nvPr userDrawn="1"/>
        </p:nvSpPr>
        <p:spPr>
          <a:xfrm>
            <a:off x="0" y="6500285"/>
            <a:ext cx="12192000" cy="3577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grpSp>
        <p:nvGrpSpPr>
          <p:cNvPr id="6" name="Группа 10">
            <a:extLst>
              <a:ext uri="{FF2B5EF4-FFF2-40B4-BE49-F238E27FC236}">
                <a16:creationId xmlns="" xmlns:a16="http://schemas.microsoft.com/office/drawing/2014/main" id="{41F0979E-2AB4-4860-BE4D-DE4AE7666B3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328400" y="6597652"/>
            <a:ext cx="408517" cy="182033"/>
            <a:chOff x="5385680" y="6487509"/>
            <a:chExt cx="1039813" cy="461962"/>
          </a:xfrm>
        </p:grpSpPr>
        <p:sp>
          <p:nvSpPr>
            <p:cNvPr id="7" name="Freeform 27">
              <a:extLst>
                <a:ext uri="{FF2B5EF4-FFF2-40B4-BE49-F238E27FC236}">
                  <a16:creationId xmlns="" xmlns:a16="http://schemas.microsoft.com/office/drawing/2014/main" id="{ABC55B87-24A8-48BD-8F28-75E3221063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8359" y="6487509"/>
              <a:ext cx="377134" cy="343786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8" name="Freeform 28">
              <a:extLst>
                <a:ext uri="{FF2B5EF4-FFF2-40B4-BE49-F238E27FC236}">
                  <a16:creationId xmlns="" xmlns:a16="http://schemas.microsoft.com/office/drawing/2014/main" id="{29A3E34A-5F2E-41BE-A637-42C0914983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3589" y="6605685"/>
              <a:ext cx="317871" cy="225609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9" name="Freeform 29">
              <a:extLst>
                <a:ext uri="{FF2B5EF4-FFF2-40B4-BE49-F238E27FC236}">
                  <a16:creationId xmlns="" xmlns:a16="http://schemas.microsoft.com/office/drawing/2014/main" id="{B3911488-9720-453B-9B9C-C4F4A8C357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5680" y="6605685"/>
              <a:ext cx="436399" cy="343786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764" y="2412849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2933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846759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>
            <a:extLst>
              <a:ext uri="{FF2B5EF4-FFF2-40B4-BE49-F238E27FC236}">
                <a16:creationId xmlns="" xmlns:a16="http://schemas.microsoft.com/office/drawing/2014/main" id="{16175968-E075-40D4-8236-6F44A9E23443}"/>
              </a:ext>
            </a:extLst>
          </p:cNvPr>
          <p:cNvSpPr/>
          <p:nvPr userDrawn="1"/>
        </p:nvSpPr>
        <p:spPr>
          <a:xfrm>
            <a:off x="0" y="0"/>
            <a:ext cx="12192000" cy="6487584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5" name="Rectangle 22">
            <a:extLst>
              <a:ext uri="{FF2B5EF4-FFF2-40B4-BE49-F238E27FC236}">
                <a16:creationId xmlns="" xmlns:a16="http://schemas.microsoft.com/office/drawing/2014/main" id="{FE02962B-6237-49C4-B97D-007B81249C5C}"/>
              </a:ext>
            </a:extLst>
          </p:cNvPr>
          <p:cNvSpPr/>
          <p:nvPr userDrawn="1"/>
        </p:nvSpPr>
        <p:spPr>
          <a:xfrm>
            <a:off x="0" y="6500285"/>
            <a:ext cx="12192000" cy="3577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grpSp>
        <p:nvGrpSpPr>
          <p:cNvPr id="6" name="Группа 10">
            <a:extLst>
              <a:ext uri="{FF2B5EF4-FFF2-40B4-BE49-F238E27FC236}">
                <a16:creationId xmlns="" xmlns:a16="http://schemas.microsoft.com/office/drawing/2014/main" id="{1BB080CB-31AD-44E9-AEFD-1D4E04BC9AB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328400" y="6597652"/>
            <a:ext cx="408517" cy="182033"/>
            <a:chOff x="5385680" y="6487509"/>
            <a:chExt cx="1039813" cy="461962"/>
          </a:xfrm>
        </p:grpSpPr>
        <p:sp>
          <p:nvSpPr>
            <p:cNvPr id="7" name="Freeform 27">
              <a:extLst>
                <a:ext uri="{FF2B5EF4-FFF2-40B4-BE49-F238E27FC236}">
                  <a16:creationId xmlns="" xmlns:a16="http://schemas.microsoft.com/office/drawing/2014/main" id="{FF860C20-5AD6-467B-A316-021431C745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8359" y="6487509"/>
              <a:ext cx="377134" cy="343786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8" name="Freeform 28">
              <a:extLst>
                <a:ext uri="{FF2B5EF4-FFF2-40B4-BE49-F238E27FC236}">
                  <a16:creationId xmlns="" xmlns:a16="http://schemas.microsoft.com/office/drawing/2014/main" id="{1B39894B-2C54-4E57-B693-CEF6B7F9C8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3589" y="6605685"/>
              <a:ext cx="317871" cy="225609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9" name="Freeform 29">
              <a:extLst>
                <a:ext uri="{FF2B5EF4-FFF2-40B4-BE49-F238E27FC236}">
                  <a16:creationId xmlns="" xmlns:a16="http://schemas.microsoft.com/office/drawing/2014/main" id="{A768BE8D-761A-483A-9628-592C7BDC9F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5680" y="6605685"/>
              <a:ext cx="436399" cy="343786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764" y="2412849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2933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7180859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A7CA447B-045F-4FCD-8021-291D8C5656C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06634"/>
            <a:ext cx="12192000" cy="35136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Text Box 10">
            <a:extLst>
              <a:ext uri="{FF2B5EF4-FFF2-40B4-BE49-F238E27FC236}">
                <a16:creationId xmlns="" xmlns:a16="http://schemas.microsoft.com/office/drawing/2014/main" id="{EC5080A8-CD0C-46CB-AFCA-D17CF300295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8818" y="6572348"/>
            <a:ext cx="306916" cy="20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F6A8B6C6-E9E9-46A2-B374-352C325DF98C}" type="slidenum">
              <a:rPr lang="en-US" altLang="ru-RU" sz="1333">
                <a:latin typeface="Verdana" panose="020B0604030504040204" pitchFamily="34" charset="0"/>
                <a:ea typeface="MS PGothic" panose="020B0600070205080204" pitchFamily="34" charset="-128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altLang="ru-RU" sz="1333"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Text Box 15">
            <a:extLst>
              <a:ext uri="{FF2B5EF4-FFF2-40B4-BE49-F238E27FC236}">
                <a16:creationId xmlns="" xmlns:a16="http://schemas.microsoft.com/office/drawing/2014/main" id="{9FD3ED2D-62DC-43F8-A897-9E077070C8C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9817" y="6589185"/>
            <a:ext cx="7846483" cy="20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333" dirty="0">
                <a:latin typeface="Verdana" charset="0"/>
                <a:ea typeface="ＭＳ Ｐゴシック" charset="0"/>
                <a:cs typeface="ＭＳ Ｐゴシック" charset="0"/>
              </a:rPr>
              <a:t>|</a:t>
            </a:r>
          </a:p>
        </p:txBody>
      </p:sp>
      <p:grpSp>
        <p:nvGrpSpPr>
          <p:cNvPr id="8" name="Группа 10">
            <a:extLst>
              <a:ext uri="{FF2B5EF4-FFF2-40B4-BE49-F238E27FC236}">
                <a16:creationId xmlns="" xmlns:a16="http://schemas.microsoft.com/office/drawing/2014/main" id="{28570F1F-66A3-42BC-B521-D422AF83767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328400" y="6597652"/>
            <a:ext cx="408517" cy="182033"/>
            <a:chOff x="5385680" y="6487509"/>
            <a:chExt cx="1039813" cy="461962"/>
          </a:xfrm>
        </p:grpSpPr>
        <p:sp>
          <p:nvSpPr>
            <p:cNvPr id="9" name="Freeform 27">
              <a:extLst>
                <a:ext uri="{FF2B5EF4-FFF2-40B4-BE49-F238E27FC236}">
                  <a16:creationId xmlns="" xmlns:a16="http://schemas.microsoft.com/office/drawing/2014/main" id="{FC8D2CA0-21B7-4E26-876C-AB65D5D887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8359" y="6487509"/>
              <a:ext cx="377134" cy="343786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10" name="Freeform 28">
              <a:extLst>
                <a:ext uri="{FF2B5EF4-FFF2-40B4-BE49-F238E27FC236}">
                  <a16:creationId xmlns="" xmlns:a16="http://schemas.microsoft.com/office/drawing/2014/main" id="{93E31B25-FE0F-4B57-8A35-96C3769E72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3589" y="6605685"/>
              <a:ext cx="317871" cy="225609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11" name="Freeform 29">
              <a:extLst>
                <a:ext uri="{FF2B5EF4-FFF2-40B4-BE49-F238E27FC236}">
                  <a16:creationId xmlns="" xmlns:a16="http://schemas.microsoft.com/office/drawing/2014/main" id="{197EB1A2-C115-41D8-94C3-20BE5911DD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5680" y="6605685"/>
              <a:ext cx="436399" cy="343786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755" y="0"/>
            <a:ext cx="11521280" cy="1025091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54810" y="1378346"/>
            <a:ext cx="11501831" cy="512299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27496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527383" y="1916833"/>
            <a:ext cx="11373185" cy="439417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31371" y="332657"/>
            <a:ext cx="11391176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66358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5632" y="1806448"/>
            <a:ext cx="9459720" cy="4394179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9943541" y="1844825"/>
            <a:ext cx="1755279" cy="4355803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solidFill>
                  <a:schemeClr val="accent6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28245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60648"/>
            <a:ext cx="10972800" cy="1094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25632" y="1806448"/>
            <a:ext cx="9459720" cy="4394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9943541" y="1878479"/>
            <a:ext cx="1755279" cy="4322148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solidFill>
                  <a:schemeClr val="accent6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579471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60648"/>
            <a:ext cx="10972800" cy="1094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5633" y="1806448"/>
            <a:ext cx="11373185" cy="4394179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51371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315601" y="1803037"/>
            <a:ext cx="5608951" cy="4372339"/>
          </a:xfrm>
        </p:spPr>
        <p:txBody>
          <a:bodyPr>
            <a:normAutofit/>
          </a:bodyPr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103521" y="1803037"/>
            <a:ext cx="5595297" cy="4372339"/>
          </a:xfrm>
        </p:spPr>
        <p:txBody>
          <a:bodyPr>
            <a:normAutofit/>
          </a:bodyPr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07641" y="345191"/>
            <a:ext cx="11391176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862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36036" y="1712914"/>
            <a:ext cx="9351433" cy="4464049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9943541" y="1719737"/>
            <a:ext cx="1755279" cy="4457227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solidFill>
                  <a:srgbClr val="0066A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07641" y="345191"/>
            <a:ext cx="11391176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0031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36036" y="1712913"/>
            <a:ext cx="5501217" cy="3778251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6223001" y="1714500"/>
            <a:ext cx="5501217" cy="3778251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07641" y="345191"/>
            <a:ext cx="11391176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6068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="" xmlns:a16="http://schemas.microsoft.com/office/drawing/2014/main" id="{501A927A-FAD9-44D0-96A3-9B5D74DFF470}"/>
              </a:ext>
            </a:extLst>
          </p:cNvPr>
          <p:cNvSpPr/>
          <p:nvPr userDrawn="1"/>
        </p:nvSpPr>
        <p:spPr>
          <a:xfrm>
            <a:off x="-23283" y="-44450"/>
            <a:ext cx="12215284" cy="1007535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6147" name="Заголовок 1">
            <a:extLst>
              <a:ext uri="{FF2B5EF4-FFF2-40B4-BE49-F238E27FC236}">
                <a16:creationId xmlns="" xmlns:a16="http://schemas.microsoft.com/office/drawing/2014/main" id="{6BEE5A02-D664-4409-864E-7E232DECBAD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22251"/>
            <a:ext cx="10972800" cy="109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заголовка</a:t>
            </a:r>
            <a:r>
              <a:rPr lang="en-US" altLang="ru-RU" dirty="0"/>
              <a:t/>
            </a:r>
            <a:br>
              <a:rPr lang="en-US" altLang="ru-RU" dirty="0"/>
            </a:br>
            <a:r>
              <a:rPr lang="en-US" altLang="ru-RU" dirty="0"/>
              <a:t/>
            </a:r>
            <a:br>
              <a:rPr lang="en-US" altLang="ru-RU" dirty="0"/>
            </a:br>
            <a:endParaRPr lang="ru-RU" altLang="ru-RU" dirty="0"/>
          </a:p>
        </p:txBody>
      </p:sp>
      <p:sp>
        <p:nvSpPr>
          <p:cNvPr id="6148" name="Текст 2">
            <a:extLst>
              <a:ext uri="{FF2B5EF4-FFF2-40B4-BE49-F238E27FC236}">
                <a16:creationId xmlns="" xmlns:a16="http://schemas.microsoft.com/office/drawing/2014/main" id="{63FE84D3-F8CE-47AF-973A-E09F179910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Нажмите для редактирования</a:t>
            </a:r>
          </a:p>
          <a:p>
            <a:pPr lvl="0"/>
            <a:r>
              <a:rPr lang="ru-RU" altLang="ru-RU"/>
              <a:t>Нажмите для ввода текста</a:t>
            </a:r>
            <a:endParaRPr lang="en-US" altLang="ru-RU"/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1029" name="Rectangle 7">
            <a:extLst>
              <a:ext uri="{FF2B5EF4-FFF2-40B4-BE49-F238E27FC236}">
                <a16:creationId xmlns="" xmlns:a16="http://schemas.microsoft.com/office/drawing/2014/main" id="{3079595C-9DE8-4406-A5FE-615593D963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06634"/>
            <a:ext cx="12192000" cy="35136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="" xmlns:a16="http://schemas.microsoft.com/office/drawing/2014/main" id="{ED313124-06E5-4AC1-BD86-D110AE013E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8818" y="6572348"/>
            <a:ext cx="306916" cy="20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E3428851-6309-4C6F-A3B8-461D125715A3}" type="slidenum">
              <a:rPr lang="en-US" altLang="ru-RU" sz="1333">
                <a:latin typeface="Verdana" panose="020B0604030504040204" pitchFamily="34" charset="0"/>
                <a:ea typeface="MS PGothic" panose="020B0600070205080204" pitchFamily="34" charset="-128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altLang="ru-RU" sz="1333"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6152" name="Группа 10">
            <a:extLst>
              <a:ext uri="{FF2B5EF4-FFF2-40B4-BE49-F238E27FC236}">
                <a16:creationId xmlns="" xmlns:a16="http://schemas.microsoft.com/office/drawing/2014/main" id="{44505B80-C014-43C6-8639-09FF839EAC9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328400" y="6597652"/>
            <a:ext cx="408517" cy="182033"/>
            <a:chOff x="5385680" y="6487509"/>
            <a:chExt cx="1039813" cy="461962"/>
          </a:xfrm>
        </p:grpSpPr>
        <p:sp>
          <p:nvSpPr>
            <p:cNvPr id="1072" name="Freeform 27">
              <a:extLst>
                <a:ext uri="{FF2B5EF4-FFF2-40B4-BE49-F238E27FC236}">
                  <a16:creationId xmlns="" xmlns:a16="http://schemas.microsoft.com/office/drawing/2014/main" id="{E19C5D9E-BB99-4466-A982-42E697EDDE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8359" y="6487509"/>
              <a:ext cx="377134" cy="343786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1073" name="Freeform 28">
              <a:extLst>
                <a:ext uri="{FF2B5EF4-FFF2-40B4-BE49-F238E27FC236}">
                  <a16:creationId xmlns="" xmlns:a16="http://schemas.microsoft.com/office/drawing/2014/main" id="{12BDC8E4-4A57-4618-80C7-7541877F2A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3589" y="6605685"/>
              <a:ext cx="317871" cy="225609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1074" name="Freeform 29">
              <a:extLst>
                <a:ext uri="{FF2B5EF4-FFF2-40B4-BE49-F238E27FC236}">
                  <a16:creationId xmlns="" xmlns:a16="http://schemas.microsoft.com/office/drawing/2014/main" id="{090CBA1C-8398-448B-8156-0B79510B6C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5680" y="6605685"/>
              <a:ext cx="436399" cy="343786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/>
            </a:p>
          </p:txBody>
        </p:sp>
      </p:grpSp>
      <p:sp>
        <p:nvSpPr>
          <p:cNvPr id="1033" name="Rectangle 6">
            <a:extLst>
              <a:ext uri="{FF2B5EF4-FFF2-40B4-BE49-F238E27FC236}">
                <a16:creationId xmlns="" xmlns:a16="http://schemas.microsoft.com/office/drawing/2014/main" id="{900F71B2-7815-4D20-806D-49A305DF67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99533" y="-23284"/>
            <a:ext cx="488949" cy="488951"/>
          </a:xfrm>
          <a:prstGeom prst="rect">
            <a:avLst/>
          </a:prstGeom>
          <a:solidFill>
            <a:srgbClr val="E21A1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34" name="Rectangle 7">
            <a:extLst>
              <a:ext uri="{FF2B5EF4-FFF2-40B4-BE49-F238E27FC236}">
                <a16:creationId xmlns="" xmlns:a16="http://schemas.microsoft.com/office/drawing/2014/main" id="{30D428B9-9030-4319-9E55-9F5F83CEBF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99533" y="465667"/>
            <a:ext cx="488949" cy="488951"/>
          </a:xfrm>
          <a:prstGeom prst="rect">
            <a:avLst/>
          </a:prstGeom>
          <a:solidFill>
            <a:srgbClr val="394A58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35" name="Rectangle 8">
            <a:extLst>
              <a:ext uri="{FF2B5EF4-FFF2-40B4-BE49-F238E27FC236}">
                <a16:creationId xmlns="" xmlns:a16="http://schemas.microsoft.com/office/drawing/2014/main" id="{C3D91655-D5A5-45E3-92FE-8F7425D736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99533" y="954618"/>
            <a:ext cx="488949" cy="488949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36" name="Rectangle 9">
            <a:extLst>
              <a:ext uri="{FF2B5EF4-FFF2-40B4-BE49-F238E27FC236}">
                <a16:creationId xmlns="" xmlns:a16="http://schemas.microsoft.com/office/drawing/2014/main" id="{7A0D0D3D-6CE7-44D1-9C67-146A3E05EB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99533" y="1441451"/>
            <a:ext cx="488949" cy="488949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37" name="Rectangle 13">
            <a:extLst>
              <a:ext uri="{FF2B5EF4-FFF2-40B4-BE49-F238E27FC236}">
                <a16:creationId xmlns="" xmlns:a16="http://schemas.microsoft.com/office/drawing/2014/main" id="{E844550D-A51B-4B60-A8CB-354E7C645AD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99533" y="1930401"/>
            <a:ext cx="488949" cy="488951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38" name="Rectangle 10">
            <a:extLst>
              <a:ext uri="{FF2B5EF4-FFF2-40B4-BE49-F238E27FC236}">
                <a16:creationId xmlns="" xmlns:a16="http://schemas.microsoft.com/office/drawing/2014/main" id="{070844EC-D698-4E50-B0E5-B3963BBCE9F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32933" y="-29633"/>
            <a:ext cx="488949" cy="503767"/>
          </a:xfrm>
          <a:prstGeom prst="rect">
            <a:avLst/>
          </a:prstGeom>
          <a:solidFill>
            <a:srgbClr val="CECCA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39" name="Rectangle 12">
            <a:extLst>
              <a:ext uri="{FF2B5EF4-FFF2-40B4-BE49-F238E27FC236}">
                <a16:creationId xmlns="" xmlns:a16="http://schemas.microsoft.com/office/drawing/2014/main" id="{DC176D59-AA29-4B01-A0C9-3E0D8FFE11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41400" y="4404784"/>
            <a:ext cx="488949" cy="488949"/>
          </a:xfrm>
          <a:prstGeom prst="rect">
            <a:avLst/>
          </a:prstGeom>
          <a:solidFill>
            <a:srgbClr val="78D64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18669F"/>
              </a:solidFill>
            </a:endParaRPr>
          </a:p>
        </p:txBody>
      </p:sp>
      <p:sp>
        <p:nvSpPr>
          <p:cNvPr id="1040" name="Rectangle 12">
            <a:extLst>
              <a:ext uri="{FF2B5EF4-FFF2-40B4-BE49-F238E27FC236}">
                <a16:creationId xmlns="" xmlns:a16="http://schemas.microsoft.com/office/drawing/2014/main" id="{9D2E77FA-B28D-465F-B9B0-FEA50DAA60E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135717" y="-29633"/>
            <a:ext cx="488951" cy="488951"/>
          </a:xfrm>
          <a:prstGeom prst="rect">
            <a:avLst/>
          </a:prstGeom>
          <a:solidFill>
            <a:srgbClr val="FF69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18669F"/>
              </a:solidFill>
            </a:endParaRPr>
          </a:p>
        </p:txBody>
      </p:sp>
      <p:sp>
        <p:nvSpPr>
          <p:cNvPr id="1041" name="Rectangle 13">
            <a:extLst>
              <a:ext uri="{FF2B5EF4-FFF2-40B4-BE49-F238E27FC236}">
                <a16:creationId xmlns="" xmlns:a16="http://schemas.microsoft.com/office/drawing/2014/main" id="{0DE7E216-1D26-4289-B917-E3A1E7E836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99533" y="2438401"/>
            <a:ext cx="488949" cy="488951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42" name="Rectangle 7">
            <a:extLst>
              <a:ext uri="{FF2B5EF4-FFF2-40B4-BE49-F238E27FC236}">
                <a16:creationId xmlns="" xmlns:a16="http://schemas.microsoft.com/office/drawing/2014/main" id="{47ACE3EB-E74C-4FB1-B1F9-D69745DF7ED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99533" y="2948518"/>
            <a:ext cx="488949" cy="488949"/>
          </a:xfrm>
          <a:prstGeom prst="rect">
            <a:avLst/>
          </a:prstGeom>
          <a:solidFill>
            <a:srgbClr val="60606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43" name="Rectangle 7">
            <a:extLst>
              <a:ext uri="{FF2B5EF4-FFF2-40B4-BE49-F238E27FC236}">
                <a16:creationId xmlns="" xmlns:a16="http://schemas.microsoft.com/office/drawing/2014/main" id="{D2B969C8-29C3-4FF3-87EC-BA7535F3650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99533" y="3429001"/>
            <a:ext cx="488949" cy="488951"/>
          </a:xfrm>
          <a:prstGeom prst="rect">
            <a:avLst/>
          </a:prstGeom>
          <a:solidFill>
            <a:srgbClr val="82828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44" name="Rectangle 7">
            <a:extLst>
              <a:ext uri="{FF2B5EF4-FFF2-40B4-BE49-F238E27FC236}">
                <a16:creationId xmlns="" xmlns:a16="http://schemas.microsoft.com/office/drawing/2014/main" id="{A4A33EB7-A36A-43E0-BE2E-3F9D02798A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99533" y="3924301"/>
            <a:ext cx="488949" cy="488951"/>
          </a:xfrm>
          <a:prstGeom prst="rect">
            <a:avLst/>
          </a:prstGeom>
          <a:solidFill>
            <a:srgbClr val="A9A9A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45" name="Rectangle 7">
            <a:extLst>
              <a:ext uri="{FF2B5EF4-FFF2-40B4-BE49-F238E27FC236}">
                <a16:creationId xmlns="" xmlns:a16="http://schemas.microsoft.com/office/drawing/2014/main" id="{D350A1E7-9BE0-476B-B657-BBB70592A3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99533" y="4419601"/>
            <a:ext cx="488949" cy="488951"/>
          </a:xfrm>
          <a:prstGeom prst="rect">
            <a:avLst/>
          </a:prstGeom>
          <a:solidFill>
            <a:srgbClr val="D3D3D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46" name="Rectangle 10">
            <a:extLst>
              <a:ext uri="{FF2B5EF4-FFF2-40B4-BE49-F238E27FC236}">
                <a16:creationId xmlns="" xmlns:a16="http://schemas.microsoft.com/office/drawing/2014/main" id="{48D79840-BF6F-4C65-B0CC-B888558358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32933" y="474134"/>
            <a:ext cx="488949" cy="488951"/>
          </a:xfrm>
          <a:prstGeom prst="rect">
            <a:avLst/>
          </a:prstGeom>
          <a:solidFill>
            <a:srgbClr val="85865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47" name="Rectangle 10">
            <a:extLst>
              <a:ext uri="{FF2B5EF4-FFF2-40B4-BE49-F238E27FC236}">
                <a16:creationId xmlns="" xmlns:a16="http://schemas.microsoft.com/office/drawing/2014/main" id="{3B5B20DD-CED2-4703-8CDD-96315AEB290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32933" y="954618"/>
            <a:ext cx="488949" cy="488949"/>
          </a:xfrm>
          <a:prstGeom prst="rect">
            <a:avLst/>
          </a:prstGeom>
          <a:solidFill>
            <a:srgbClr val="DDDCB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48" name="Rectangle 10">
            <a:extLst>
              <a:ext uri="{FF2B5EF4-FFF2-40B4-BE49-F238E27FC236}">
                <a16:creationId xmlns="" xmlns:a16="http://schemas.microsoft.com/office/drawing/2014/main" id="{D4E403FF-664A-46FD-950F-09F69DF3A34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32933" y="1443567"/>
            <a:ext cx="488949" cy="488951"/>
          </a:xfrm>
          <a:prstGeom prst="rect">
            <a:avLst/>
          </a:prstGeom>
          <a:solidFill>
            <a:srgbClr val="EBEAD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49" name="Rectangle 10">
            <a:extLst>
              <a:ext uri="{FF2B5EF4-FFF2-40B4-BE49-F238E27FC236}">
                <a16:creationId xmlns="" xmlns:a16="http://schemas.microsoft.com/office/drawing/2014/main" id="{D14627A3-699F-44A2-AC6B-A9A080693B5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32933" y="1930400"/>
            <a:ext cx="488949" cy="51858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50" name="Rectangle 10">
            <a:extLst>
              <a:ext uri="{FF2B5EF4-FFF2-40B4-BE49-F238E27FC236}">
                <a16:creationId xmlns="" xmlns:a16="http://schemas.microsoft.com/office/drawing/2014/main" id="{C68D6642-604D-4E23-9651-633A5E64EB6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32933" y="2448984"/>
            <a:ext cx="488949" cy="488949"/>
          </a:xfrm>
          <a:prstGeom prst="rect">
            <a:avLst/>
          </a:prstGeom>
          <a:solidFill>
            <a:srgbClr val="626B45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51" name="Rectangle 10">
            <a:extLst>
              <a:ext uri="{FF2B5EF4-FFF2-40B4-BE49-F238E27FC236}">
                <a16:creationId xmlns="" xmlns:a16="http://schemas.microsoft.com/office/drawing/2014/main" id="{A8B60348-99D4-4E43-93C1-C4A0C12EDF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32933" y="2937934"/>
            <a:ext cx="488949" cy="488951"/>
          </a:xfrm>
          <a:prstGeom prst="rect">
            <a:avLst/>
          </a:prstGeom>
          <a:solidFill>
            <a:srgbClr val="828B5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52" name="Rectangle 10">
            <a:extLst>
              <a:ext uri="{FF2B5EF4-FFF2-40B4-BE49-F238E27FC236}">
                <a16:creationId xmlns="" xmlns:a16="http://schemas.microsoft.com/office/drawing/2014/main" id="{C612C6E5-00EE-4DDB-821C-832C311C97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32933" y="3426884"/>
            <a:ext cx="488949" cy="488949"/>
          </a:xfrm>
          <a:prstGeom prst="rect">
            <a:avLst/>
          </a:prstGeom>
          <a:solidFill>
            <a:srgbClr val="B2B98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53" name="Rectangle 10">
            <a:extLst>
              <a:ext uri="{FF2B5EF4-FFF2-40B4-BE49-F238E27FC236}">
                <a16:creationId xmlns="" xmlns:a16="http://schemas.microsoft.com/office/drawing/2014/main" id="{48845A88-59C2-48D0-B047-51D238B49DC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32933" y="3915834"/>
            <a:ext cx="488949" cy="488951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54" name="Rectangle 10">
            <a:extLst>
              <a:ext uri="{FF2B5EF4-FFF2-40B4-BE49-F238E27FC236}">
                <a16:creationId xmlns="" xmlns:a16="http://schemas.microsoft.com/office/drawing/2014/main" id="{C4580281-954F-4D98-A7BD-54377631FE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85384" y="-29633"/>
            <a:ext cx="488951" cy="503767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55" name="Rectangle 10">
            <a:extLst>
              <a:ext uri="{FF2B5EF4-FFF2-40B4-BE49-F238E27FC236}">
                <a16:creationId xmlns="" xmlns:a16="http://schemas.microsoft.com/office/drawing/2014/main" id="{CD115B53-D6EC-48B3-BEBF-B8DE09F138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85384" y="474134"/>
            <a:ext cx="488951" cy="488951"/>
          </a:xfrm>
          <a:prstGeom prst="rect">
            <a:avLst/>
          </a:prstGeom>
          <a:solidFill>
            <a:srgbClr val="00335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56" name="Rectangle 10">
            <a:extLst>
              <a:ext uri="{FF2B5EF4-FFF2-40B4-BE49-F238E27FC236}">
                <a16:creationId xmlns="" xmlns:a16="http://schemas.microsoft.com/office/drawing/2014/main" id="{3A2B36A3-9F9A-4313-A04A-B875C0BA7DE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85384" y="954618"/>
            <a:ext cx="488951" cy="488949"/>
          </a:xfrm>
          <a:prstGeom prst="rect">
            <a:avLst/>
          </a:prstGeom>
          <a:solidFill>
            <a:srgbClr val="00507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57" name="Rectangle 10">
            <a:extLst>
              <a:ext uri="{FF2B5EF4-FFF2-40B4-BE49-F238E27FC236}">
                <a16:creationId xmlns="" xmlns:a16="http://schemas.microsoft.com/office/drawing/2014/main" id="{110BA2B0-05A4-4013-96CE-A63212AA038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85384" y="1443567"/>
            <a:ext cx="488951" cy="488951"/>
          </a:xfrm>
          <a:prstGeom prst="rect">
            <a:avLst/>
          </a:prstGeom>
          <a:solidFill>
            <a:srgbClr val="007FB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58" name="Rectangle 10">
            <a:extLst>
              <a:ext uri="{FF2B5EF4-FFF2-40B4-BE49-F238E27FC236}">
                <a16:creationId xmlns="" xmlns:a16="http://schemas.microsoft.com/office/drawing/2014/main" id="{E8523917-D896-4D9A-9173-80B8ECA0158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85384" y="1930400"/>
            <a:ext cx="488951" cy="518584"/>
          </a:xfrm>
          <a:prstGeom prst="rect">
            <a:avLst/>
          </a:prstGeom>
          <a:solidFill>
            <a:srgbClr val="8AB0D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59" name="Rectangle 10">
            <a:extLst>
              <a:ext uri="{FF2B5EF4-FFF2-40B4-BE49-F238E27FC236}">
                <a16:creationId xmlns="" xmlns:a16="http://schemas.microsoft.com/office/drawing/2014/main" id="{D12210F9-4FB5-421C-996E-9021BE7AF2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85384" y="2434168"/>
            <a:ext cx="488951" cy="497417"/>
          </a:xfrm>
          <a:prstGeom prst="rect">
            <a:avLst/>
          </a:prstGeom>
          <a:solidFill>
            <a:srgbClr val="00A3E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60" name="Rectangle 10">
            <a:extLst>
              <a:ext uri="{FF2B5EF4-FFF2-40B4-BE49-F238E27FC236}">
                <a16:creationId xmlns="" xmlns:a16="http://schemas.microsoft.com/office/drawing/2014/main" id="{A7561380-0288-4F56-A04F-32B4FEFA9A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85384" y="2931584"/>
            <a:ext cx="488951" cy="497416"/>
          </a:xfrm>
          <a:prstGeom prst="rect">
            <a:avLst/>
          </a:prstGeom>
          <a:solidFill>
            <a:srgbClr val="20668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61" name="Rectangle 10">
            <a:extLst>
              <a:ext uri="{FF2B5EF4-FFF2-40B4-BE49-F238E27FC236}">
                <a16:creationId xmlns="" xmlns:a16="http://schemas.microsoft.com/office/drawing/2014/main" id="{6A3E95EB-D151-4739-BF65-3FD9DCF49C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85384" y="3426884"/>
            <a:ext cx="488951" cy="497416"/>
          </a:xfrm>
          <a:prstGeom prst="rect">
            <a:avLst/>
          </a:prstGeom>
          <a:solidFill>
            <a:srgbClr val="2F87B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62" name="Rectangle 10">
            <a:extLst>
              <a:ext uri="{FF2B5EF4-FFF2-40B4-BE49-F238E27FC236}">
                <a16:creationId xmlns="" xmlns:a16="http://schemas.microsoft.com/office/drawing/2014/main" id="{AB5D7DF9-523C-49A7-B019-3552C51D170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85384" y="3922184"/>
            <a:ext cx="488951" cy="497416"/>
          </a:xfrm>
          <a:prstGeom prst="rect">
            <a:avLst/>
          </a:prstGeom>
          <a:solidFill>
            <a:srgbClr val="61B9E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63" name="Rectangle 10">
            <a:extLst>
              <a:ext uri="{FF2B5EF4-FFF2-40B4-BE49-F238E27FC236}">
                <a16:creationId xmlns="" xmlns:a16="http://schemas.microsoft.com/office/drawing/2014/main" id="{5B384FC9-F3A5-4501-8BCE-0BD52C9CCCB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85384" y="4404784"/>
            <a:ext cx="488951" cy="497416"/>
          </a:xfrm>
          <a:prstGeom prst="rect">
            <a:avLst/>
          </a:prstGeom>
          <a:solidFill>
            <a:srgbClr val="B0DCF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64" name="Rectangle 12">
            <a:extLst>
              <a:ext uri="{FF2B5EF4-FFF2-40B4-BE49-F238E27FC236}">
                <a16:creationId xmlns="" xmlns:a16="http://schemas.microsoft.com/office/drawing/2014/main" id="{3A8A75D8-DF3E-432A-A276-B1D5BE8BDD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41400" y="4902201"/>
            <a:ext cx="488949" cy="488951"/>
          </a:xfrm>
          <a:prstGeom prst="rect">
            <a:avLst/>
          </a:prstGeom>
          <a:solidFill>
            <a:srgbClr val="6584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18669F"/>
              </a:solidFill>
            </a:endParaRPr>
          </a:p>
        </p:txBody>
      </p:sp>
      <p:sp>
        <p:nvSpPr>
          <p:cNvPr id="1065" name="Rectangle 12">
            <a:extLst>
              <a:ext uri="{FF2B5EF4-FFF2-40B4-BE49-F238E27FC236}">
                <a16:creationId xmlns="" xmlns:a16="http://schemas.microsoft.com/office/drawing/2014/main" id="{686CCBD5-1583-4784-9007-AC334AAF36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41400" y="5391151"/>
            <a:ext cx="488949" cy="488949"/>
          </a:xfrm>
          <a:prstGeom prst="rect">
            <a:avLst/>
          </a:prstGeom>
          <a:solidFill>
            <a:srgbClr val="7FA357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18669F"/>
              </a:solidFill>
            </a:endParaRPr>
          </a:p>
        </p:txBody>
      </p:sp>
      <p:sp>
        <p:nvSpPr>
          <p:cNvPr id="1066" name="Rectangle 12">
            <a:extLst>
              <a:ext uri="{FF2B5EF4-FFF2-40B4-BE49-F238E27FC236}">
                <a16:creationId xmlns="" xmlns:a16="http://schemas.microsoft.com/office/drawing/2014/main" id="{DAA31F74-27A7-47C9-82A8-6399BC5A79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41400" y="5880101"/>
            <a:ext cx="488949" cy="488951"/>
          </a:xfrm>
          <a:prstGeom prst="rect">
            <a:avLst/>
          </a:prstGeom>
          <a:solidFill>
            <a:srgbClr val="AED08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18669F"/>
              </a:solidFill>
            </a:endParaRPr>
          </a:p>
        </p:txBody>
      </p:sp>
      <p:sp>
        <p:nvSpPr>
          <p:cNvPr id="1067" name="Rectangle 12">
            <a:extLst>
              <a:ext uri="{FF2B5EF4-FFF2-40B4-BE49-F238E27FC236}">
                <a16:creationId xmlns="" xmlns:a16="http://schemas.microsoft.com/office/drawing/2014/main" id="{E0DFC824-DD07-4159-8D77-728286F30E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41400" y="6375401"/>
            <a:ext cx="488949" cy="488951"/>
          </a:xfrm>
          <a:prstGeom prst="rect">
            <a:avLst/>
          </a:prstGeom>
          <a:solidFill>
            <a:srgbClr val="D6E8C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18669F"/>
              </a:solidFill>
            </a:endParaRPr>
          </a:p>
        </p:txBody>
      </p:sp>
      <p:sp>
        <p:nvSpPr>
          <p:cNvPr id="1068" name="Rectangle 12">
            <a:extLst>
              <a:ext uri="{FF2B5EF4-FFF2-40B4-BE49-F238E27FC236}">
                <a16:creationId xmlns="" xmlns:a16="http://schemas.microsoft.com/office/drawing/2014/main" id="{BCD5E3AF-5A25-4799-A310-908C3573AF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135717" y="446618"/>
            <a:ext cx="488951" cy="488949"/>
          </a:xfrm>
          <a:prstGeom prst="rect">
            <a:avLst/>
          </a:prstGeom>
          <a:solidFill>
            <a:srgbClr val="80503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18669F"/>
              </a:solidFill>
            </a:endParaRPr>
          </a:p>
        </p:txBody>
      </p:sp>
      <p:sp>
        <p:nvSpPr>
          <p:cNvPr id="1069" name="Rectangle 12">
            <a:extLst>
              <a:ext uri="{FF2B5EF4-FFF2-40B4-BE49-F238E27FC236}">
                <a16:creationId xmlns="" xmlns:a16="http://schemas.microsoft.com/office/drawing/2014/main" id="{7BC46D70-8C00-4D22-973D-D0632F04A39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135717" y="935567"/>
            <a:ext cx="488951" cy="488951"/>
          </a:xfrm>
          <a:prstGeom prst="rect">
            <a:avLst/>
          </a:prstGeom>
          <a:solidFill>
            <a:srgbClr val="AC6B2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18669F"/>
              </a:solidFill>
            </a:endParaRPr>
          </a:p>
        </p:txBody>
      </p:sp>
      <p:sp>
        <p:nvSpPr>
          <p:cNvPr id="1070" name="Rectangle 12">
            <a:extLst>
              <a:ext uri="{FF2B5EF4-FFF2-40B4-BE49-F238E27FC236}">
                <a16:creationId xmlns="" xmlns:a16="http://schemas.microsoft.com/office/drawing/2014/main" id="{8CFBF3B6-C7BE-40B5-9005-0E257E6DC8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135717" y="1424518"/>
            <a:ext cx="488951" cy="488949"/>
          </a:xfrm>
          <a:prstGeom prst="rect">
            <a:avLst/>
          </a:prstGeom>
          <a:solidFill>
            <a:srgbClr val="E4A06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18669F"/>
              </a:solidFill>
            </a:endParaRPr>
          </a:p>
        </p:txBody>
      </p:sp>
      <p:sp>
        <p:nvSpPr>
          <p:cNvPr id="1071" name="Rectangle 12">
            <a:extLst>
              <a:ext uri="{FF2B5EF4-FFF2-40B4-BE49-F238E27FC236}">
                <a16:creationId xmlns="" xmlns:a16="http://schemas.microsoft.com/office/drawing/2014/main" id="{A681DEF1-E13F-4095-8984-DAE68652DA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135717" y="1913467"/>
            <a:ext cx="488951" cy="488951"/>
          </a:xfrm>
          <a:prstGeom prst="rect">
            <a:avLst/>
          </a:prstGeom>
          <a:solidFill>
            <a:srgbClr val="F1D0B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18669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599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933" kern="1200">
          <a:solidFill>
            <a:schemeClr val="tx1"/>
          </a:solidFill>
          <a:latin typeface="Verdana" pitchFamily="34" charset="0"/>
          <a:ea typeface="Arial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933">
          <a:solidFill>
            <a:schemeClr val="tx1"/>
          </a:solidFill>
          <a:latin typeface="Verdana" charset="0"/>
          <a:ea typeface="Arial" charset="0"/>
          <a:cs typeface="Verdan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933">
          <a:solidFill>
            <a:schemeClr val="tx1"/>
          </a:solidFill>
          <a:latin typeface="Verdana" charset="0"/>
          <a:ea typeface="Arial" charset="0"/>
          <a:cs typeface="Verdan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933">
          <a:solidFill>
            <a:schemeClr val="tx1"/>
          </a:solidFill>
          <a:latin typeface="Verdana" charset="0"/>
          <a:ea typeface="Arial" charset="0"/>
          <a:cs typeface="Verdan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933">
          <a:solidFill>
            <a:schemeClr val="tx1"/>
          </a:solidFill>
          <a:latin typeface="Verdana" charset="0"/>
          <a:ea typeface="Arial" charset="0"/>
          <a:cs typeface="Verdana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Verdana" charset="0"/>
          <a:ea typeface="Verdana" charset="0"/>
          <a:cs typeface="Verdana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Verdana" charset="0"/>
          <a:ea typeface="Verdana" charset="0"/>
          <a:cs typeface="Verdana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Verdana" charset="0"/>
          <a:ea typeface="Verdana" charset="0"/>
          <a:cs typeface="Verdana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Verdana" charset="0"/>
          <a:ea typeface="Verdana" charset="0"/>
          <a:cs typeface="Verdana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133" kern="1200">
          <a:solidFill>
            <a:schemeClr val="tx1"/>
          </a:solidFill>
          <a:latin typeface="Verdana" pitchFamily="34" charset="0"/>
          <a:ea typeface="Arial" charset="0"/>
          <a:cs typeface="Verdana" pitchFamily="34" charset="0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133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133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133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33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5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54.svg"/><Relationship Id="rId4" Type="http://schemas.openxmlformats.org/officeDocument/2006/relationships/image" Target="../media/image50.sv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hdphoto" Target="../media/hdphoto1.wdp"/><Relationship Id="rId5" Type="http://schemas.openxmlformats.org/officeDocument/2006/relationships/image" Target="../media/image6.svg"/><Relationship Id="rId10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6.svg"/><Relationship Id="rId3" Type="http://schemas.microsoft.com/office/2007/relationships/hdphoto" Target="../media/hdphoto1.wdp"/><Relationship Id="rId7" Type="http://schemas.openxmlformats.org/officeDocument/2006/relationships/image" Target="../media/image40.svg"/><Relationship Id="rId12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4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svg"/><Relationship Id="rId3" Type="http://schemas.microsoft.com/office/2007/relationships/hdphoto" Target="../media/hdphoto1.wdp"/><Relationship Id="rId7" Type="http://schemas.openxmlformats.org/officeDocument/2006/relationships/image" Target="../media/image15.svg"/><Relationship Id="rId12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sv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3.svg"/><Relationship Id="rId3" Type="http://schemas.openxmlformats.org/officeDocument/2006/relationships/image" Target="../media/image25.svg"/><Relationship Id="rId7" Type="http://schemas.openxmlformats.org/officeDocument/2006/relationships/image" Target="../media/image27.svg"/><Relationship Id="rId12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1.svg"/><Relationship Id="rId5" Type="http://schemas.microsoft.com/office/2007/relationships/hdphoto" Target="../media/hdphoto1.wdp"/><Relationship Id="rId15" Type="http://schemas.openxmlformats.org/officeDocument/2006/relationships/image" Target="../media/image35.sv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9.sv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F15D06B8-8ACE-4355-B5DC-7E63BD8707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41290"/>
          <a:stretch/>
        </p:blipFill>
        <p:spPr>
          <a:xfrm>
            <a:off x="615370" y="209854"/>
            <a:ext cx="10735813" cy="6303005"/>
          </a:xfrm>
          <a:prstGeom prst="rect">
            <a:avLst/>
          </a:prstGeom>
        </p:spPr>
      </p:pic>
      <p:sp>
        <p:nvSpPr>
          <p:cNvPr id="17411" name="Title 2">
            <a:extLst>
              <a:ext uri="{FF2B5EF4-FFF2-40B4-BE49-F238E27FC236}">
                <a16:creationId xmlns="" xmlns:a16="http://schemas.microsoft.com/office/drawing/2014/main" id="{AAA23629-7DB1-4682-8E0D-D85D74A6A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18" y="-48683"/>
            <a:ext cx="11391900" cy="1024468"/>
          </a:xfrm>
        </p:spPr>
        <p:txBody>
          <a:bodyPr/>
          <a:lstStyle/>
          <a:p>
            <a:pPr eaLnBrk="1" hangingPunct="1"/>
            <a:r>
              <a:rPr kumimoji="0" lang="ru-RU" altLang="ru-RU" sz="2000" dirty="0">
                <a:ea typeface="Arial" panose="020B0604020202020204" pitchFamily="34" charset="0"/>
              </a:rPr>
              <a:t>Система нормативного обеспечения охраны труда</a:t>
            </a:r>
          </a:p>
        </p:txBody>
      </p:sp>
      <p:pic>
        <p:nvPicPr>
          <p:cNvPr id="200" name="Picture 2">
            <a:extLst>
              <a:ext uri="{FF2B5EF4-FFF2-40B4-BE49-F238E27FC236}">
                <a16:creationId xmlns="" xmlns:a16="http://schemas.microsoft.com/office/drawing/2014/main" id="{450DCF32-E66A-4903-9D2A-F39F36650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9626" b="97861" l="4252" r="98268">
                        <a14:foregroundMark x1="5827" y1="27273" x2="8346" y2="80481"/>
                        <a14:foregroundMark x1="42047" y1="33155" x2="33071" y2="88770"/>
                        <a14:foregroundMark x1="67244" y1="37166" x2="74646" y2="90642"/>
                        <a14:foregroundMark x1="93543" y1="28877" x2="44094" y2="30214"/>
                        <a14:foregroundMark x1="44094" y1="30214" x2="6299" y2="72995"/>
                        <a14:foregroundMark x1="6299" y1="72995" x2="52598" y2="86096"/>
                        <a14:foregroundMark x1="52598" y1="86096" x2="90079" y2="47594"/>
                        <a14:foregroundMark x1="90079" y1="47594" x2="91811" y2="33422"/>
                        <a14:foregroundMark x1="90709" y1="74866" x2="53701" y2="28075"/>
                        <a14:foregroundMark x1="53701" y1="28075" x2="29606" y2="87701"/>
                        <a14:foregroundMark x1="29606" y1="87701" x2="4252" y2="30481"/>
                        <a14:foregroundMark x1="4252" y1="30481" x2="53701" y2="24599"/>
                        <a14:foregroundMark x1="53701" y1="24599" x2="98425" y2="51070"/>
                        <a14:foregroundMark x1="98425" y1="51070" x2="56378" y2="87968"/>
                        <a14:foregroundMark x1="56378" y1="87968" x2="26614" y2="35561"/>
                        <a14:foregroundMark x1="26614" y1="35561" x2="77165" y2="40374"/>
                        <a14:foregroundMark x1="77165" y1="40374" x2="80472" y2="47059"/>
                        <a14:foregroundMark x1="57008" y1="41979" x2="56378" y2="85829"/>
                        <a14:foregroundMark x1="64094" y1="40642" x2="59055" y2="75668"/>
                        <a14:foregroundMark x1="68189" y1="47059" x2="57008" y2="71123"/>
                        <a14:foregroundMark x1="53071" y1="42246" x2="51024" y2="77005"/>
                        <a14:foregroundMark x1="49449" y1="41176" x2="48189" y2="78075"/>
                        <a14:foregroundMark x1="52283" y1="55080" x2="70394" y2="74866"/>
                        <a14:foregroundMark x1="50236" y1="58556" x2="83622" y2="54813"/>
                        <a14:foregroundMark x1="70866" y1="63102" x2="48976" y2="82888"/>
                        <a14:foregroundMark x1="68819" y1="58824" x2="47244" y2="81016"/>
                        <a14:foregroundMark x1="26299" y1="94920" x2="94961" y2="88235"/>
                        <a14:foregroundMark x1="74961" y1="83155" x2="84724" y2="85027"/>
                        <a14:foregroundMark x1="68819" y1="83422" x2="69764" y2="90642"/>
                        <a14:foregroundMark x1="83622" y1="22193" x2="97480" y2="32086"/>
                        <a14:foregroundMark x1="5669" y1="24332" x2="4252" y2="57219"/>
                        <a14:foregroundMark x1="5197" y1="62567" x2="17008" y2="97861"/>
                        <a14:foregroundMark x1="10866" y1="96257" x2="5197" y2="60963"/>
                        <a14:foregroundMark x1="56378" y1="70588" x2="54016" y2="4839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149531" y="266040"/>
            <a:ext cx="1047750" cy="69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6B90A6B9-00BF-4C99-9F8B-2D7E52CE87A6}"/>
              </a:ext>
            </a:extLst>
          </p:cNvPr>
          <p:cNvGrpSpPr/>
          <p:nvPr/>
        </p:nvGrpSpPr>
        <p:grpSpPr>
          <a:xfrm>
            <a:off x="425157" y="2358798"/>
            <a:ext cx="3780000" cy="3254683"/>
            <a:chOff x="425157" y="1810887"/>
            <a:chExt cx="3780000" cy="3254683"/>
          </a:xfrm>
        </p:grpSpPr>
        <p:sp>
          <p:nvSpPr>
            <p:cNvPr id="47" name="Прямоугольник: скругленные углы 46">
              <a:extLst>
                <a:ext uri="{FF2B5EF4-FFF2-40B4-BE49-F238E27FC236}">
                  <a16:creationId xmlns="" xmlns:a16="http://schemas.microsoft.com/office/drawing/2014/main" id="{468B7653-A97D-49E1-9185-CA629EF87CEC}"/>
                </a:ext>
              </a:extLst>
            </p:cNvPr>
            <p:cNvSpPr/>
            <p:nvPr/>
          </p:nvSpPr>
          <p:spPr>
            <a:xfrm>
              <a:off x="425157" y="1810887"/>
              <a:ext cx="3780000" cy="1024468"/>
            </a:xfrm>
            <a:prstGeom prst="roundRect">
              <a:avLst>
                <a:gd name="adj" fmla="val 14918"/>
              </a:avLst>
            </a:prstGeom>
            <a:solidFill>
              <a:srgbClr val="61B9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ru-RU" sz="16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="" xmlns:a16="http://schemas.microsoft.com/office/drawing/2014/main" id="{79F6B332-BD84-4BFA-841E-D6FAE9CF88DA}"/>
                </a:ext>
              </a:extLst>
            </p:cNvPr>
            <p:cNvSpPr/>
            <p:nvPr/>
          </p:nvSpPr>
          <p:spPr>
            <a:xfrm>
              <a:off x="1343739" y="1907623"/>
              <a:ext cx="234649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85"/>
              <a:r>
                <a:rPr lang="ru-RU" sz="16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Законодательные </a:t>
              </a:r>
              <a:endPara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defTabSz="609585"/>
              <a:r>
                <a:rPr lang="ru-RU" sz="16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нормативные акты</a:t>
              </a:r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="" xmlns:a16="http://schemas.microsoft.com/office/drawing/2014/main" id="{536967A5-51FE-4A67-9EF9-B5D75DB41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32449" y="2071121"/>
              <a:ext cx="504000" cy="504000"/>
            </a:xfrm>
            <a:prstGeom prst="rect">
              <a:avLst/>
            </a:prstGeom>
          </p:spPr>
        </p:pic>
        <p:sp>
          <p:nvSpPr>
            <p:cNvPr id="50" name="Прямоугольник: скругленные углы 49">
              <a:extLst>
                <a:ext uri="{FF2B5EF4-FFF2-40B4-BE49-F238E27FC236}">
                  <a16:creationId xmlns="" xmlns:a16="http://schemas.microsoft.com/office/drawing/2014/main" id="{244F78C2-2B31-49F0-9758-95E2E13DB594}"/>
                </a:ext>
              </a:extLst>
            </p:cNvPr>
            <p:cNvSpPr/>
            <p:nvPr/>
          </p:nvSpPr>
          <p:spPr>
            <a:xfrm>
              <a:off x="425157" y="3006514"/>
              <a:ext cx="3780000" cy="2059056"/>
            </a:xfrm>
            <a:prstGeom prst="roundRect">
              <a:avLst>
                <a:gd name="adj" fmla="val 6585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dist="38100" dir="2700000" sx="102000" sy="102000" algn="ctr" rotWithShape="0">
                <a:schemeClr val="tx1">
                  <a:alpha val="1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2" name="Группа 51">
              <a:extLst>
                <a:ext uri="{FF2B5EF4-FFF2-40B4-BE49-F238E27FC236}">
                  <a16:creationId xmlns="" xmlns:a16="http://schemas.microsoft.com/office/drawing/2014/main" id="{B4F9DD91-0257-4E5F-95E6-DCF4E87FB6F0}"/>
                </a:ext>
              </a:extLst>
            </p:cNvPr>
            <p:cNvGrpSpPr/>
            <p:nvPr/>
          </p:nvGrpSpPr>
          <p:grpSpPr>
            <a:xfrm>
              <a:off x="598893" y="3176513"/>
              <a:ext cx="3592609" cy="954107"/>
              <a:chOff x="5584416" y="3517385"/>
              <a:chExt cx="3592609" cy="954107"/>
            </a:xfrm>
          </p:grpSpPr>
          <p:sp>
            <p:nvSpPr>
              <p:cNvPr id="59" name="Прямоугольник 58">
                <a:extLst>
                  <a:ext uri="{FF2B5EF4-FFF2-40B4-BE49-F238E27FC236}">
                    <a16:creationId xmlns="" xmlns:a16="http://schemas.microsoft.com/office/drawing/2014/main" id="{65ED8FE3-B5F2-40B3-82AB-5523D65A7634}"/>
                  </a:ext>
                </a:extLst>
              </p:cNvPr>
              <p:cNvSpPr/>
              <p:nvPr/>
            </p:nvSpPr>
            <p:spPr>
              <a:xfrm>
                <a:off x="5760071" y="3517385"/>
                <a:ext cx="3416954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585"/>
                <a:r>
                  <a:rPr lang="ru-RU" sz="1400" dirty="0">
                    <a:solidFill>
                      <a:srgbClr val="40404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Конвенции, рекомендации Международной организации труда, Европейская социальная хартия</a:t>
                </a:r>
              </a:p>
            </p:txBody>
          </p:sp>
          <p:sp>
            <p:nvSpPr>
              <p:cNvPr id="60" name="Скругленный прямоугольник 40">
                <a:extLst>
                  <a:ext uri="{FF2B5EF4-FFF2-40B4-BE49-F238E27FC236}">
                    <a16:creationId xmlns="" xmlns:a16="http://schemas.microsoft.com/office/drawing/2014/main" id="{8DA0D6BE-FB1D-4080-8DC7-34260D4F53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84416" y="3943850"/>
                <a:ext cx="101177" cy="101177"/>
              </a:xfrm>
              <a:prstGeom prst="roundRect">
                <a:avLst/>
              </a:prstGeom>
              <a:solidFill>
                <a:srgbClr val="61B9E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70"/>
                <a:endParaRPr lang="ru-RU" sz="160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grpSp>
          <p:nvGrpSpPr>
            <p:cNvPr id="53" name="Группа 52">
              <a:extLst>
                <a:ext uri="{FF2B5EF4-FFF2-40B4-BE49-F238E27FC236}">
                  <a16:creationId xmlns="" xmlns:a16="http://schemas.microsoft.com/office/drawing/2014/main" id="{3AB715DC-3CF6-4548-8159-A697CAA72C87}"/>
                </a:ext>
              </a:extLst>
            </p:cNvPr>
            <p:cNvGrpSpPr/>
            <p:nvPr/>
          </p:nvGrpSpPr>
          <p:grpSpPr>
            <a:xfrm>
              <a:off x="598893" y="4097597"/>
              <a:ext cx="3015834" cy="523220"/>
              <a:chOff x="5584416" y="3517385"/>
              <a:chExt cx="3015834" cy="523220"/>
            </a:xfrm>
          </p:grpSpPr>
          <p:sp>
            <p:nvSpPr>
              <p:cNvPr id="57" name="Прямоугольник 56">
                <a:extLst>
                  <a:ext uri="{FF2B5EF4-FFF2-40B4-BE49-F238E27FC236}">
                    <a16:creationId xmlns="" xmlns:a16="http://schemas.microsoft.com/office/drawing/2014/main" id="{8A2EBC52-28C3-4DF5-9450-C78B3A56A301}"/>
                  </a:ext>
                </a:extLst>
              </p:cNvPr>
              <p:cNvSpPr/>
              <p:nvPr/>
            </p:nvSpPr>
            <p:spPr>
              <a:xfrm>
                <a:off x="5760071" y="3517385"/>
                <a:ext cx="284017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585"/>
                <a:r>
                  <a:rPr lang="ru-RU" sz="1400" dirty="0">
                    <a:solidFill>
                      <a:srgbClr val="40404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Трудовой кодекс </a:t>
                </a:r>
                <a:endParaRPr lang="en-US" sz="1400" dirty="0">
                  <a:solidFill>
                    <a:srgbClr val="40404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defTabSz="609585"/>
                <a:r>
                  <a:rPr lang="ru-RU" sz="1400" dirty="0">
                    <a:solidFill>
                      <a:srgbClr val="40404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Российской Федерации</a:t>
                </a:r>
              </a:p>
            </p:txBody>
          </p:sp>
          <p:sp>
            <p:nvSpPr>
              <p:cNvPr id="58" name="Скругленный прямоугольник 40">
                <a:extLst>
                  <a:ext uri="{FF2B5EF4-FFF2-40B4-BE49-F238E27FC236}">
                    <a16:creationId xmlns="" xmlns:a16="http://schemas.microsoft.com/office/drawing/2014/main" id="{C7C16D21-3880-48B2-828D-6C001A19CB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84416" y="3728407"/>
                <a:ext cx="101177" cy="101177"/>
              </a:xfrm>
              <a:prstGeom prst="roundRect">
                <a:avLst/>
              </a:prstGeom>
              <a:solidFill>
                <a:srgbClr val="61B9E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70"/>
                <a:endParaRPr lang="ru-RU" sz="160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grpSp>
          <p:nvGrpSpPr>
            <p:cNvPr id="54" name="Группа 53">
              <a:extLst>
                <a:ext uri="{FF2B5EF4-FFF2-40B4-BE49-F238E27FC236}">
                  <a16:creationId xmlns="" xmlns:a16="http://schemas.microsoft.com/office/drawing/2014/main" id="{7A87B678-8081-46B2-BD97-3A0A9E00CDC6}"/>
                </a:ext>
              </a:extLst>
            </p:cNvPr>
            <p:cNvGrpSpPr/>
            <p:nvPr/>
          </p:nvGrpSpPr>
          <p:grpSpPr>
            <a:xfrm>
              <a:off x="598893" y="4587795"/>
              <a:ext cx="3015834" cy="307777"/>
              <a:chOff x="5584416" y="3519596"/>
              <a:chExt cx="3015834" cy="307777"/>
            </a:xfrm>
          </p:grpSpPr>
          <p:sp>
            <p:nvSpPr>
              <p:cNvPr id="55" name="Прямоугольник 54">
                <a:extLst>
                  <a:ext uri="{FF2B5EF4-FFF2-40B4-BE49-F238E27FC236}">
                    <a16:creationId xmlns="" xmlns:a16="http://schemas.microsoft.com/office/drawing/2014/main" id="{AC4FE59F-11A4-444A-9AAB-DC4020D4CB44}"/>
                  </a:ext>
                </a:extLst>
              </p:cNvPr>
              <p:cNvSpPr/>
              <p:nvPr/>
            </p:nvSpPr>
            <p:spPr>
              <a:xfrm>
                <a:off x="5760071" y="3519596"/>
                <a:ext cx="284017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585"/>
                <a:r>
                  <a:rPr lang="ru-RU" sz="1400" dirty="0">
                    <a:solidFill>
                      <a:srgbClr val="40404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Федеральные законы </a:t>
                </a:r>
              </a:p>
            </p:txBody>
          </p:sp>
          <p:sp>
            <p:nvSpPr>
              <p:cNvPr id="56" name="Скругленный прямоугольник 40">
                <a:extLst>
                  <a:ext uri="{FF2B5EF4-FFF2-40B4-BE49-F238E27FC236}">
                    <a16:creationId xmlns="" xmlns:a16="http://schemas.microsoft.com/office/drawing/2014/main" id="{41F1297F-D616-4937-A81B-173F43F258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84416" y="3622896"/>
                <a:ext cx="101177" cy="101177"/>
              </a:xfrm>
              <a:prstGeom prst="roundRect">
                <a:avLst/>
              </a:prstGeom>
              <a:solidFill>
                <a:srgbClr val="61B9E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70"/>
                <a:endParaRPr lang="ru-RU" sz="160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</p:grp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2E3EC816-BF36-492D-9FE5-151F90AADF69}"/>
              </a:ext>
            </a:extLst>
          </p:cNvPr>
          <p:cNvGrpSpPr/>
          <p:nvPr/>
        </p:nvGrpSpPr>
        <p:grpSpPr>
          <a:xfrm>
            <a:off x="4385934" y="1588855"/>
            <a:ext cx="3384000" cy="4616963"/>
            <a:chOff x="4385934" y="1282381"/>
            <a:chExt cx="3384000" cy="4616963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="" xmlns:a16="http://schemas.microsoft.com/office/drawing/2014/main" id="{B9F478C0-AEB6-45FB-97EA-BDB3B2CF9A2C}"/>
                </a:ext>
              </a:extLst>
            </p:cNvPr>
            <p:cNvSpPr/>
            <p:nvPr/>
          </p:nvSpPr>
          <p:spPr>
            <a:xfrm>
              <a:off x="4385934" y="1282381"/>
              <a:ext cx="3384000" cy="1024468"/>
            </a:xfrm>
            <a:prstGeom prst="roundRect">
              <a:avLst>
                <a:gd name="adj" fmla="val 14918"/>
              </a:avLst>
            </a:prstGeom>
            <a:solidFill>
              <a:srgbClr val="0066A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ru-RU" sz="16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2" name="Прямоугольник 61">
              <a:extLst>
                <a:ext uri="{FF2B5EF4-FFF2-40B4-BE49-F238E27FC236}">
                  <a16:creationId xmlns="" xmlns:a16="http://schemas.microsoft.com/office/drawing/2014/main" id="{3A297A67-D813-4194-86E5-3D39F937971F}"/>
                </a:ext>
              </a:extLst>
            </p:cNvPr>
            <p:cNvSpPr/>
            <p:nvPr/>
          </p:nvSpPr>
          <p:spPr>
            <a:xfrm>
              <a:off x="5304514" y="1379117"/>
              <a:ext cx="234649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85"/>
              <a:r>
                <a:rPr lang="ru-RU" sz="16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Подзаконные нормативные акты</a:t>
              </a:r>
            </a:p>
          </p:txBody>
        </p:sp>
        <p:sp>
          <p:nvSpPr>
            <p:cNvPr id="63" name="Прямоугольник: скругленные углы 62">
              <a:extLst>
                <a:ext uri="{FF2B5EF4-FFF2-40B4-BE49-F238E27FC236}">
                  <a16:creationId xmlns="" xmlns:a16="http://schemas.microsoft.com/office/drawing/2014/main" id="{0AD652A1-E417-4A11-8F2D-6248FF92CFC5}"/>
                </a:ext>
              </a:extLst>
            </p:cNvPr>
            <p:cNvSpPr/>
            <p:nvPr/>
          </p:nvSpPr>
          <p:spPr>
            <a:xfrm>
              <a:off x="4385934" y="2478006"/>
              <a:ext cx="3384000" cy="3421338"/>
            </a:xfrm>
            <a:prstGeom prst="roundRect">
              <a:avLst>
                <a:gd name="adj" fmla="val 5178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dist="38100" dir="2700000" sx="102000" sy="102000" algn="ctr" rotWithShape="0">
                <a:schemeClr val="tx1">
                  <a:alpha val="1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5" name="Группа 64">
              <a:extLst>
                <a:ext uri="{FF2B5EF4-FFF2-40B4-BE49-F238E27FC236}">
                  <a16:creationId xmlns="" xmlns:a16="http://schemas.microsoft.com/office/drawing/2014/main" id="{BEAD41B6-3DD5-4C86-9A73-510365F4076C}"/>
                </a:ext>
              </a:extLst>
            </p:cNvPr>
            <p:cNvGrpSpPr/>
            <p:nvPr/>
          </p:nvGrpSpPr>
          <p:grpSpPr>
            <a:xfrm>
              <a:off x="4559668" y="2662116"/>
              <a:ext cx="3140733" cy="523220"/>
              <a:chOff x="5584416" y="3519596"/>
              <a:chExt cx="3140733" cy="523220"/>
            </a:xfrm>
          </p:grpSpPr>
          <p:sp>
            <p:nvSpPr>
              <p:cNvPr id="75" name="Прямоугольник 74">
                <a:extLst>
                  <a:ext uri="{FF2B5EF4-FFF2-40B4-BE49-F238E27FC236}">
                    <a16:creationId xmlns="" xmlns:a16="http://schemas.microsoft.com/office/drawing/2014/main" id="{D1672C85-5219-422A-8534-13874187534F}"/>
                  </a:ext>
                </a:extLst>
              </p:cNvPr>
              <p:cNvSpPr/>
              <p:nvPr/>
            </p:nvSpPr>
            <p:spPr>
              <a:xfrm>
                <a:off x="5760071" y="3519596"/>
                <a:ext cx="296507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585"/>
                <a:r>
                  <a:rPr lang="ru-RU" sz="1400" dirty="0">
                    <a:solidFill>
                      <a:srgbClr val="40404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Правила по охране труда</a:t>
                </a:r>
              </a:p>
              <a:p>
                <a:pPr defTabSz="609585"/>
                <a:r>
                  <a:rPr lang="ru-RU" sz="1400" dirty="0">
                    <a:solidFill>
                      <a:srgbClr val="40404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(Минтруд России)</a:t>
                </a:r>
              </a:p>
            </p:txBody>
          </p:sp>
          <p:sp>
            <p:nvSpPr>
              <p:cNvPr id="76" name="Скругленный прямоугольник 40">
                <a:extLst>
                  <a:ext uri="{FF2B5EF4-FFF2-40B4-BE49-F238E27FC236}">
                    <a16:creationId xmlns="" xmlns:a16="http://schemas.microsoft.com/office/drawing/2014/main" id="{C15F4F4D-1BF2-4A81-B3E6-95B0C6C137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84416" y="3699840"/>
                <a:ext cx="101177" cy="101177"/>
              </a:xfrm>
              <a:prstGeom prst="roundRect">
                <a:avLst/>
              </a:prstGeom>
              <a:solidFill>
                <a:srgbClr val="0066A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70"/>
                <a:endParaRPr lang="ru-RU" sz="160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grpSp>
          <p:nvGrpSpPr>
            <p:cNvPr id="66" name="Группа 65">
              <a:extLst>
                <a:ext uri="{FF2B5EF4-FFF2-40B4-BE49-F238E27FC236}">
                  <a16:creationId xmlns="" xmlns:a16="http://schemas.microsoft.com/office/drawing/2014/main" id="{EECF6382-494D-4347-9AA8-3CDA4CFFF6D1}"/>
                </a:ext>
              </a:extLst>
            </p:cNvPr>
            <p:cNvGrpSpPr/>
            <p:nvPr/>
          </p:nvGrpSpPr>
          <p:grpSpPr>
            <a:xfrm>
              <a:off x="4559668" y="3205545"/>
              <a:ext cx="3015834" cy="523220"/>
              <a:chOff x="5584416" y="3517385"/>
              <a:chExt cx="3015834" cy="523220"/>
            </a:xfrm>
          </p:grpSpPr>
          <p:sp>
            <p:nvSpPr>
              <p:cNvPr id="73" name="Прямоугольник 72">
                <a:extLst>
                  <a:ext uri="{FF2B5EF4-FFF2-40B4-BE49-F238E27FC236}">
                    <a16:creationId xmlns="" xmlns:a16="http://schemas.microsoft.com/office/drawing/2014/main" id="{99461A8E-23D6-46E0-80A6-8DBD3B6DCED0}"/>
                  </a:ext>
                </a:extLst>
              </p:cNvPr>
              <p:cNvSpPr/>
              <p:nvPr/>
            </p:nvSpPr>
            <p:spPr>
              <a:xfrm>
                <a:off x="5760071" y="3517385"/>
                <a:ext cx="284017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585"/>
                <a:r>
                  <a:rPr lang="ru-RU" sz="1400" dirty="0">
                    <a:solidFill>
                      <a:srgbClr val="40404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Стандарты безопасности труда (Минтруд России)</a:t>
                </a:r>
              </a:p>
            </p:txBody>
          </p:sp>
          <p:sp>
            <p:nvSpPr>
              <p:cNvPr id="74" name="Скругленный прямоугольник 40">
                <a:extLst>
                  <a:ext uri="{FF2B5EF4-FFF2-40B4-BE49-F238E27FC236}">
                    <a16:creationId xmlns="" xmlns:a16="http://schemas.microsoft.com/office/drawing/2014/main" id="{2FE72A2B-986B-4943-8A23-FF3920CB4E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84416" y="3697629"/>
                <a:ext cx="101177" cy="101177"/>
              </a:xfrm>
              <a:prstGeom prst="roundRect">
                <a:avLst/>
              </a:prstGeom>
              <a:solidFill>
                <a:srgbClr val="0066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grpSp>
          <p:nvGrpSpPr>
            <p:cNvPr id="67" name="Группа 66">
              <a:extLst>
                <a:ext uri="{FF2B5EF4-FFF2-40B4-BE49-F238E27FC236}">
                  <a16:creationId xmlns="" xmlns:a16="http://schemas.microsoft.com/office/drawing/2014/main" id="{6A6172D2-F3F1-40F9-AD8A-DF9EFCEF2574}"/>
                </a:ext>
              </a:extLst>
            </p:cNvPr>
            <p:cNvGrpSpPr/>
            <p:nvPr/>
          </p:nvGrpSpPr>
          <p:grpSpPr>
            <a:xfrm>
              <a:off x="4559668" y="3748974"/>
              <a:ext cx="3091336" cy="1600438"/>
              <a:chOff x="5584416" y="3517385"/>
              <a:chExt cx="3091336" cy="1600438"/>
            </a:xfrm>
          </p:grpSpPr>
          <p:sp>
            <p:nvSpPr>
              <p:cNvPr id="71" name="Прямоугольник 70">
                <a:extLst>
                  <a:ext uri="{FF2B5EF4-FFF2-40B4-BE49-F238E27FC236}">
                    <a16:creationId xmlns="" xmlns:a16="http://schemas.microsoft.com/office/drawing/2014/main" id="{D8E0873F-5CED-434A-A123-141F20B9508D}"/>
                  </a:ext>
                </a:extLst>
              </p:cNvPr>
              <p:cNvSpPr/>
              <p:nvPr/>
            </p:nvSpPr>
            <p:spPr>
              <a:xfrm>
                <a:off x="5760071" y="3517385"/>
                <a:ext cx="2915681" cy="1600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585"/>
                <a:r>
                  <a:rPr lang="ru-RU" sz="1400" dirty="0">
                    <a:solidFill>
                      <a:srgbClr val="40404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Положения, нормы, </a:t>
                </a:r>
              </a:p>
              <a:p>
                <a:pPr defTabSz="609585"/>
                <a:r>
                  <a:rPr lang="ru-RU" sz="1400" dirty="0">
                    <a:solidFill>
                      <a:srgbClr val="40404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порядки, методические рекомендации, программы, нормативы, перечни, справочники и другие документы по охране труда</a:t>
                </a:r>
                <a:endParaRPr lang="en-US" sz="1400" dirty="0">
                  <a:solidFill>
                    <a:srgbClr val="40404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defTabSz="609585"/>
                <a:r>
                  <a:rPr lang="ru-RU" sz="1400" dirty="0">
                    <a:solidFill>
                      <a:srgbClr val="40404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(Минтруд России, Роструд)</a:t>
                </a:r>
              </a:p>
            </p:txBody>
          </p:sp>
          <p:sp>
            <p:nvSpPr>
              <p:cNvPr id="72" name="Скругленный прямоугольник 40">
                <a:extLst>
                  <a:ext uri="{FF2B5EF4-FFF2-40B4-BE49-F238E27FC236}">
                    <a16:creationId xmlns="" xmlns:a16="http://schemas.microsoft.com/office/drawing/2014/main" id="{B379B875-C84D-44BB-9953-2A64191CD6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84416" y="4066961"/>
                <a:ext cx="101177" cy="101177"/>
              </a:xfrm>
              <a:prstGeom prst="roundRect">
                <a:avLst/>
              </a:prstGeom>
              <a:solidFill>
                <a:srgbClr val="0066A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70"/>
                <a:endParaRPr lang="ru-RU" sz="160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grpSp>
          <p:nvGrpSpPr>
            <p:cNvPr id="68" name="Группа 67">
              <a:extLst>
                <a:ext uri="{FF2B5EF4-FFF2-40B4-BE49-F238E27FC236}">
                  <a16:creationId xmlns="" xmlns:a16="http://schemas.microsoft.com/office/drawing/2014/main" id="{0237F8D1-326F-4CC8-B853-41583FA922E9}"/>
                </a:ext>
              </a:extLst>
            </p:cNvPr>
            <p:cNvGrpSpPr/>
            <p:nvPr/>
          </p:nvGrpSpPr>
          <p:grpSpPr>
            <a:xfrm>
              <a:off x="4559668" y="5369620"/>
              <a:ext cx="3015834" cy="307777"/>
              <a:chOff x="5584416" y="4116343"/>
              <a:chExt cx="3015834" cy="307777"/>
            </a:xfrm>
          </p:grpSpPr>
          <p:sp>
            <p:nvSpPr>
              <p:cNvPr id="69" name="Прямоугольник 68">
                <a:extLst>
                  <a:ext uri="{FF2B5EF4-FFF2-40B4-BE49-F238E27FC236}">
                    <a16:creationId xmlns="" xmlns:a16="http://schemas.microsoft.com/office/drawing/2014/main" id="{F73BD035-0015-4F84-BE17-BA0259ACAAF6}"/>
                  </a:ext>
                </a:extLst>
              </p:cNvPr>
              <p:cNvSpPr/>
              <p:nvPr/>
            </p:nvSpPr>
            <p:spPr>
              <a:xfrm>
                <a:off x="5760071" y="4116343"/>
                <a:ext cx="284017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585"/>
                <a:r>
                  <a:rPr lang="ru-RU" sz="1400" dirty="0">
                    <a:solidFill>
                      <a:srgbClr val="40404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ГОСТ ССБТ</a:t>
                </a:r>
                <a:r>
                  <a:rPr lang="en-US" sz="1400" dirty="0">
                    <a:solidFill>
                      <a:srgbClr val="40404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, </a:t>
                </a:r>
                <a:r>
                  <a:rPr lang="ru-RU" sz="1400" dirty="0">
                    <a:solidFill>
                      <a:srgbClr val="40404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ГОСТ Р ССБТ</a:t>
                </a:r>
              </a:p>
            </p:txBody>
          </p:sp>
          <p:sp>
            <p:nvSpPr>
              <p:cNvPr id="70" name="Скругленный прямоугольник 40">
                <a:extLst>
                  <a:ext uri="{FF2B5EF4-FFF2-40B4-BE49-F238E27FC236}">
                    <a16:creationId xmlns="" xmlns:a16="http://schemas.microsoft.com/office/drawing/2014/main" id="{D71223DF-103C-44BF-AA7D-3E1D659D2A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84416" y="4296587"/>
                <a:ext cx="101177" cy="101177"/>
              </a:xfrm>
              <a:prstGeom prst="roundRect">
                <a:avLst/>
              </a:prstGeom>
              <a:solidFill>
                <a:srgbClr val="0066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pic>
          <p:nvPicPr>
            <p:cNvPr id="132" name="Рисунок 131">
              <a:extLst>
                <a:ext uri="{FF2B5EF4-FFF2-40B4-BE49-F238E27FC236}">
                  <a16:creationId xmlns="" xmlns:a16="http://schemas.microsoft.com/office/drawing/2014/main" id="{EDA17342-7989-416A-9302-05A81E1AC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593224" y="1542615"/>
              <a:ext cx="504000" cy="504000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B3D61286-8DBD-4501-BBD8-FFFA80C81068}"/>
              </a:ext>
            </a:extLst>
          </p:cNvPr>
          <p:cNvGrpSpPr/>
          <p:nvPr/>
        </p:nvGrpSpPr>
        <p:grpSpPr>
          <a:xfrm>
            <a:off x="7950710" y="2358798"/>
            <a:ext cx="3780000" cy="3254683"/>
            <a:chOff x="7950710" y="1810887"/>
            <a:chExt cx="3780000" cy="3254683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="" xmlns:a16="http://schemas.microsoft.com/office/drawing/2014/main" id="{C5B78118-42A9-49E7-A242-5B020C0C9C0D}"/>
                </a:ext>
              </a:extLst>
            </p:cNvPr>
            <p:cNvSpPr/>
            <p:nvPr/>
          </p:nvSpPr>
          <p:spPr>
            <a:xfrm>
              <a:off x="7950710" y="1810887"/>
              <a:ext cx="3780000" cy="1024468"/>
            </a:xfrm>
            <a:prstGeom prst="roundRect">
              <a:avLst>
                <a:gd name="adj" fmla="val 14918"/>
              </a:avLst>
            </a:prstGeom>
            <a:solidFill>
              <a:srgbClr val="61B9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ru-RU" sz="16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8" name="Прямоугольник 77">
              <a:extLst>
                <a:ext uri="{FF2B5EF4-FFF2-40B4-BE49-F238E27FC236}">
                  <a16:creationId xmlns="" xmlns:a16="http://schemas.microsoft.com/office/drawing/2014/main" id="{26968E1A-A4ED-4CE9-8C8C-E1A006AE7EC7}"/>
                </a:ext>
              </a:extLst>
            </p:cNvPr>
            <p:cNvSpPr/>
            <p:nvPr/>
          </p:nvSpPr>
          <p:spPr>
            <a:xfrm>
              <a:off x="8869292" y="1907623"/>
              <a:ext cx="234649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85"/>
              <a:r>
                <a:rPr lang="ru-RU" sz="16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Нормативные документы </a:t>
              </a:r>
            </a:p>
            <a:p>
              <a:pPr defTabSz="609585"/>
              <a:r>
                <a:rPr lang="ru-RU" sz="16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ОАО «РЖД»</a:t>
              </a:r>
            </a:p>
          </p:txBody>
        </p:sp>
        <p:sp>
          <p:nvSpPr>
            <p:cNvPr id="79" name="Прямоугольник: скругленные углы 78">
              <a:extLst>
                <a:ext uri="{FF2B5EF4-FFF2-40B4-BE49-F238E27FC236}">
                  <a16:creationId xmlns="" xmlns:a16="http://schemas.microsoft.com/office/drawing/2014/main" id="{9E085F10-9972-4D92-AF63-1F2F9C94B6B3}"/>
                </a:ext>
              </a:extLst>
            </p:cNvPr>
            <p:cNvSpPr/>
            <p:nvPr/>
          </p:nvSpPr>
          <p:spPr>
            <a:xfrm>
              <a:off x="7950710" y="3006514"/>
              <a:ext cx="3780000" cy="2059056"/>
            </a:xfrm>
            <a:prstGeom prst="roundRect">
              <a:avLst>
                <a:gd name="adj" fmla="val 6585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dist="38100" dir="2700000" sx="102000" sy="102000" algn="ctr" rotWithShape="0">
                <a:schemeClr val="tx1">
                  <a:alpha val="1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5" name="Группа 4">
              <a:extLst>
                <a:ext uri="{FF2B5EF4-FFF2-40B4-BE49-F238E27FC236}">
                  <a16:creationId xmlns="" xmlns:a16="http://schemas.microsoft.com/office/drawing/2014/main" id="{6ABC03E7-24CC-471E-8327-67764B37EFD9}"/>
                </a:ext>
              </a:extLst>
            </p:cNvPr>
            <p:cNvGrpSpPr/>
            <p:nvPr/>
          </p:nvGrpSpPr>
          <p:grpSpPr>
            <a:xfrm>
              <a:off x="8124446" y="3177066"/>
              <a:ext cx="3606264" cy="1176080"/>
              <a:chOff x="8124446" y="3141086"/>
              <a:chExt cx="3606264" cy="1176080"/>
            </a:xfrm>
          </p:grpSpPr>
          <p:grpSp>
            <p:nvGrpSpPr>
              <p:cNvPr id="81" name="Группа 80">
                <a:extLst>
                  <a:ext uri="{FF2B5EF4-FFF2-40B4-BE49-F238E27FC236}">
                    <a16:creationId xmlns="" xmlns:a16="http://schemas.microsoft.com/office/drawing/2014/main" id="{36B12610-D29C-4683-9002-C2F4AF66F912}"/>
                  </a:ext>
                </a:extLst>
              </p:cNvPr>
              <p:cNvGrpSpPr/>
              <p:nvPr/>
            </p:nvGrpSpPr>
            <p:grpSpPr>
              <a:xfrm>
                <a:off x="8124446" y="3141086"/>
                <a:ext cx="3606264" cy="523220"/>
                <a:chOff x="5584416" y="3519596"/>
                <a:chExt cx="3606264" cy="523220"/>
              </a:xfrm>
            </p:grpSpPr>
            <p:sp>
              <p:nvSpPr>
                <p:cNvPr id="130" name="Прямоугольник 129">
                  <a:extLst>
                    <a:ext uri="{FF2B5EF4-FFF2-40B4-BE49-F238E27FC236}">
                      <a16:creationId xmlns="" xmlns:a16="http://schemas.microsoft.com/office/drawing/2014/main" id="{56485793-36BF-47BC-9CEB-5E20AF8C9247}"/>
                    </a:ext>
                  </a:extLst>
                </p:cNvPr>
                <p:cNvSpPr/>
                <p:nvPr/>
              </p:nvSpPr>
              <p:spPr>
                <a:xfrm>
                  <a:off x="5760071" y="3519596"/>
                  <a:ext cx="3430609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609585"/>
                  <a:r>
                    <a:rPr lang="ru-RU" sz="1400" dirty="0">
                      <a:solidFill>
                        <a:srgbClr val="40404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Стандарты системы управления охраной труда</a:t>
                  </a:r>
                </a:p>
              </p:txBody>
            </p:sp>
            <p:sp>
              <p:nvSpPr>
                <p:cNvPr id="131" name="Скругленный прямоугольник 40">
                  <a:extLst>
                    <a:ext uri="{FF2B5EF4-FFF2-40B4-BE49-F238E27FC236}">
                      <a16:creationId xmlns="" xmlns:a16="http://schemas.microsoft.com/office/drawing/2014/main" id="{7DCC98F7-1D69-46F6-A320-18A6DFB0598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584416" y="3730618"/>
                  <a:ext cx="101177" cy="101177"/>
                </a:xfrm>
                <a:prstGeom prst="roundRect">
                  <a:avLst/>
                </a:prstGeom>
                <a:solidFill>
                  <a:srgbClr val="61B9E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70"/>
                  <a:endParaRPr lang="ru-RU" sz="160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p:grpSp>
          <p:grpSp>
            <p:nvGrpSpPr>
              <p:cNvPr id="82" name="Группа 81">
                <a:extLst>
                  <a:ext uri="{FF2B5EF4-FFF2-40B4-BE49-F238E27FC236}">
                    <a16:creationId xmlns="" xmlns:a16="http://schemas.microsoft.com/office/drawing/2014/main" id="{D1096F8B-87F4-486F-A043-78C0C707F86D}"/>
                  </a:ext>
                </a:extLst>
              </p:cNvPr>
              <p:cNvGrpSpPr/>
              <p:nvPr/>
            </p:nvGrpSpPr>
            <p:grpSpPr>
              <a:xfrm>
                <a:off x="8124446" y="3682959"/>
                <a:ext cx="3015834" cy="307777"/>
                <a:chOff x="5584416" y="3521807"/>
                <a:chExt cx="3015834" cy="307777"/>
              </a:xfrm>
            </p:grpSpPr>
            <p:sp>
              <p:nvSpPr>
                <p:cNvPr id="128" name="Прямоугольник 127">
                  <a:extLst>
                    <a:ext uri="{FF2B5EF4-FFF2-40B4-BE49-F238E27FC236}">
                      <a16:creationId xmlns="" xmlns:a16="http://schemas.microsoft.com/office/drawing/2014/main" id="{9313487E-5B59-428C-AB9E-6E469E517A6C}"/>
                    </a:ext>
                  </a:extLst>
                </p:cNvPr>
                <p:cNvSpPr/>
                <p:nvPr/>
              </p:nvSpPr>
              <p:spPr>
                <a:xfrm>
                  <a:off x="5760071" y="3521807"/>
                  <a:ext cx="2840179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609585"/>
                  <a:r>
                    <a:rPr lang="ru-RU" sz="1400" dirty="0">
                      <a:solidFill>
                        <a:srgbClr val="40404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Правила по охране труда</a:t>
                  </a:r>
                </a:p>
              </p:txBody>
            </p:sp>
            <p:sp>
              <p:nvSpPr>
                <p:cNvPr id="129" name="Скругленный прямоугольник 40">
                  <a:extLst>
                    <a:ext uri="{FF2B5EF4-FFF2-40B4-BE49-F238E27FC236}">
                      <a16:creationId xmlns="" xmlns:a16="http://schemas.microsoft.com/office/drawing/2014/main" id="{BA5B17CA-6873-4E28-B1B6-C793CB2F425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584416" y="3625107"/>
                  <a:ext cx="101177" cy="101177"/>
                </a:xfrm>
                <a:prstGeom prst="roundRect">
                  <a:avLst/>
                </a:prstGeom>
                <a:solidFill>
                  <a:srgbClr val="61B9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00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p:grpSp>
          <p:grpSp>
            <p:nvGrpSpPr>
              <p:cNvPr id="83" name="Группа 82">
                <a:extLst>
                  <a:ext uri="{FF2B5EF4-FFF2-40B4-BE49-F238E27FC236}">
                    <a16:creationId xmlns="" xmlns:a16="http://schemas.microsoft.com/office/drawing/2014/main" id="{8032DC81-AA06-4706-9113-43492F2D8958}"/>
                  </a:ext>
                </a:extLst>
              </p:cNvPr>
              <p:cNvGrpSpPr/>
              <p:nvPr/>
            </p:nvGrpSpPr>
            <p:grpSpPr>
              <a:xfrm>
                <a:off x="8124446" y="4009389"/>
                <a:ext cx="3385915" cy="307777"/>
                <a:chOff x="5584416" y="3524018"/>
                <a:chExt cx="3385915" cy="307777"/>
              </a:xfrm>
            </p:grpSpPr>
            <p:sp>
              <p:nvSpPr>
                <p:cNvPr id="126" name="Прямоугольник 125">
                  <a:extLst>
                    <a:ext uri="{FF2B5EF4-FFF2-40B4-BE49-F238E27FC236}">
                      <a16:creationId xmlns="" xmlns:a16="http://schemas.microsoft.com/office/drawing/2014/main" id="{15A6465F-BF1F-4FE8-A492-9F74FB9D06A6}"/>
                    </a:ext>
                  </a:extLst>
                </p:cNvPr>
                <p:cNvSpPr/>
                <p:nvPr/>
              </p:nvSpPr>
              <p:spPr>
                <a:xfrm>
                  <a:off x="5760071" y="3524018"/>
                  <a:ext cx="3210260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609585"/>
                  <a:r>
                    <a:rPr lang="ru-RU" sz="1400" dirty="0">
                      <a:solidFill>
                        <a:srgbClr val="40404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Инструкции по охране труда</a:t>
                  </a:r>
                </a:p>
              </p:txBody>
            </p:sp>
            <p:sp>
              <p:nvSpPr>
                <p:cNvPr id="127" name="Скругленный прямоугольник 40">
                  <a:extLst>
                    <a:ext uri="{FF2B5EF4-FFF2-40B4-BE49-F238E27FC236}">
                      <a16:creationId xmlns="" xmlns:a16="http://schemas.microsoft.com/office/drawing/2014/main" id="{8FAB3D20-D391-42A7-9B4E-67D44233650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584416" y="3627318"/>
                  <a:ext cx="101177" cy="101177"/>
                </a:xfrm>
                <a:prstGeom prst="roundRect">
                  <a:avLst/>
                </a:prstGeom>
                <a:solidFill>
                  <a:srgbClr val="61B9E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70"/>
                  <a:endParaRPr lang="ru-RU" sz="160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p:grpSp>
        </p:grpSp>
        <p:grpSp>
          <p:nvGrpSpPr>
            <p:cNvPr id="84" name="Группа 83">
              <a:extLst>
                <a:ext uri="{FF2B5EF4-FFF2-40B4-BE49-F238E27FC236}">
                  <a16:creationId xmlns="" xmlns:a16="http://schemas.microsoft.com/office/drawing/2014/main" id="{DFD8F953-B4E6-4091-BC70-3D42A156CA7B}"/>
                </a:ext>
              </a:extLst>
            </p:cNvPr>
            <p:cNvGrpSpPr/>
            <p:nvPr/>
          </p:nvGrpSpPr>
          <p:grpSpPr>
            <a:xfrm>
              <a:off x="8124446" y="4371799"/>
              <a:ext cx="3535189" cy="523220"/>
              <a:chOff x="5584416" y="3521807"/>
              <a:chExt cx="3535189" cy="523220"/>
            </a:xfrm>
          </p:grpSpPr>
          <p:sp>
            <p:nvSpPr>
              <p:cNvPr id="104" name="Прямоугольник 103">
                <a:extLst>
                  <a:ext uri="{FF2B5EF4-FFF2-40B4-BE49-F238E27FC236}">
                    <a16:creationId xmlns="" xmlns:a16="http://schemas.microsoft.com/office/drawing/2014/main" id="{D5A87045-772A-4979-92AB-946C93BEAFE9}"/>
                  </a:ext>
                </a:extLst>
              </p:cNvPr>
              <p:cNvSpPr/>
              <p:nvPr/>
            </p:nvSpPr>
            <p:spPr>
              <a:xfrm>
                <a:off x="5760071" y="3521807"/>
                <a:ext cx="335953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585"/>
                <a:r>
                  <a:rPr lang="ru-RU" sz="1400" dirty="0">
                    <a:solidFill>
                      <a:srgbClr val="40404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Положения, нормативы и иные документы по охране труда </a:t>
                </a:r>
              </a:p>
            </p:txBody>
          </p:sp>
          <p:sp>
            <p:nvSpPr>
              <p:cNvPr id="110" name="Скругленный прямоугольник 40">
                <a:extLst>
                  <a:ext uri="{FF2B5EF4-FFF2-40B4-BE49-F238E27FC236}">
                    <a16:creationId xmlns="" xmlns:a16="http://schemas.microsoft.com/office/drawing/2014/main" id="{08BB88E0-8DEF-41F5-95A7-F2E8AF6C69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84416" y="3702051"/>
                <a:ext cx="101177" cy="101177"/>
              </a:xfrm>
              <a:prstGeom prst="roundRect">
                <a:avLst/>
              </a:prstGeom>
              <a:solidFill>
                <a:srgbClr val="61B9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pic>
          <p:nvPicPr>
            <p:cNvPr id="133" name="Рисунок 132">
              <a:extLst>
                <a:ext uri="{FF2B5EF4-FFF2-40B4-BE49-F238E27FC236}">
                  <a16:creationId xmlns="" xmlns:a16="http://schemas.microsoft.com/office/drawing/2014/main" id="{ADE8D594-9EF3-4EB4-877B-97DE047B8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157230" y="2071121"/>
              <a:ext cx="504000" cy="504000"/>
            </a:xfrm>
            <a:prstGeom prst="rect">
              <a:avLst/>
            </a:prstGeom>
          </p:spPr>
        </p:pic>
      </p:grp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9B651CE7-4A62-45BA-85F3-23D0E035892E}"/>
              </a:ext>
            </a:extLst>
          </p:cNvPr>
          <p:cNvSpPr txBox="1"/>
          <p:nvPr/>
        </p:nvSpPr>
        <p:spPr>
          <a:xfrm>
            <a:off x="306918" y="1044667"/>
            <a:ext cx="10806679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404040"/>
                </a:solidFill>
                <a:latin typeface="Raleway" panose="020B0503030101060003" pitchFamily="34" charset="0"/>
              </a:defRPr>
            </a:lvl1pPr>
          </a:lstStyle>
          <a:p>
            <a:pPr defTabSz="609585">
              <a:defRPr/>
            </a:pPr>
            <a:r>
              <a:rPr lang="ru-RU" sz="1600" b="1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Конституция Российской Федерации (статьи 7, 37)</a:t>
            </a:r>
          </a:p>
        </p:txBody>
      </p:sp>
    </p:spTree>
    <p:extLst>
      <p:ext uri="{BB962C8B-B14F-4D97-AF65-F5344CB8AC3E}">
        <p14:creationId xmlns="" xmlns:p14="http://schemas.microsoft.com/office/powerpoint/2010/main" val="4251227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2">
            <a:extLst>
              <a:ext uri="{FF2B5EF4-FFF2-40B4-BE49-F238E27FC236}">
                <a16:creationId xmlns="" xmlns:a16="http://schemas.microsoft.com/office/drawing/2014/main" id="{AAA23629-7DB1-4682-8E0D-D85D74A6A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18" y="-48683"/>
            <a:ext cx="11391900" cy="1024468"/>
          </a:xfrm>
        </p:spPr>
        <p:txBody>
          <a:bodyPr/>
          <a:lstStyle/>
          <a:p>
            <a:pPr eaLnBrk="1" hangingPunct="1"/>
            <a:r>
              <a:rPr kumimoji="0" lang="ru-RU" altLang="ru-RU" sz="2000" dirty="0">
                <a:ea typeface="Arial" panose="020B0604020202020204" pitchFamily="34" charset="0"/>
              </a:rPr>
              <a:t>ФЕДЕРАЛЬНЫЙ ЗАКОН от 2 июля 2021 г. № 311-ФЗ </a:t>
            </a:r>
            <a:br>
              <a:rPr kumimoji="0" lang="ru-RU" altLang="ru-RU" sz="2000" dirty="0">
                <a:ea typeface="Arial" panose="020B0604020202020204" pitchFamily="34" charset="0"/>
              </a:rPr>
            </a:br>
            <a:r>
              <a:rPr kumimoji="0" lang="ru-RU" altLang="ru-RU" sz="2000" dirty="0">
                <a:ea typeface="Arial" panose="020B0604020202020204" pitchFamily="34" charset="0"/>
              </a:rPr>
              <a:t>«О ВНЕСЕНИИ ИЗМЕНЕНИЙ В ТРУДОВОЙ КОДЕКС РОССИЙСКОЙ ФЕДЕРАЦИИ»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="" xmlns:a16="http://schemas.microsoft.com/office/drawing/2014/main" id="{D0CB3657-79F4-404F-87FF-FDB7CA7245B7}"/>
              </a:ext>
            </a:extLst>
          </p:cNvPr>
          <p:cNvSpPr/>
          <p:nvPr/>
        </p:nvSpPr>
        <p:spPr>
          <a:xfrm>
            <a:off x="4391571" y="1125386"/>
            <a:ext cx="3196686" cy="2360764"/>
          </a:xfrm>
          <a:prstGeom prst="roundRect">
            <a:avLst>
              <a:gd name="adj" fmla="val 6522"/>
            </a:avLst>
          </a:prstGeom>
          <a:solidFill>
            <a:srgbClr val="61B9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ru-RU" sz="16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3B012C75-72FD-4EDE-9F51-D5F62E5DDB1F}"/>
              </a:ext>
            </a:extLst>
          </p:cNvPr>
          <p:cNvSpPr/>
          <p:nvPr/>
        </p:nvSpPr>
        <p:spPr>
          <a:xfrm>
            <a:off x="4391571" y="2220598"/>
            <a:ext cx="319668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ГЛАВНОЕ ИЗМЕНЕНИЕ: </a:t>
            </a:r>
          </a:p>
          <a:p>
            <a:pPr algn="ctr" defTabSz="609585"/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переход к </a:t>
            </a:r>
            <a:r>
              <a:rPr lang="ru-RU" sz="1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проактивной</a:t>
            </a:r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концепции управления </a:t>
            </a:r>
          </a:p>
          <a:p>
            <a:pPr algn="ctr" defTabSz="609585"/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сфере охраны труда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C59E6C96-7BFF-4CDB-9501-6A3A2276A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9476" y="1456440"/>
            <a:ext cx="576223" cy="576223"/>
          </a:xfrm>
          <a:prstGeom prst="rect">
            <a:avLst/>
          </a:prstGeom>
          <a:effectLst/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168EB43E-0CED-4DDC-AD59-892D7B518866}"/>
              </a:ext>
            </a:extLst>
          </p:cNvPr>
          <p:cNvSpPr/>
          <p:nvPr/>
        </p:nvSpPr>
        <p:spPr>
          <a:xfrm>
            <a:off x="417028" y="1125386"/>
            <a:ext cx="3741515" cy="2360763"/>
          </a:xfrm>
          <a:prstGeom prst="roundRect">
            <a:avLst>
              <a:gd name="adj" fmla="val 7128"/>
            </a:avLst>
          </a:prstGeom>
          <a:solidFill>
            <a:schemeClr val="bg1"/>
          </a:solidFill>
          <a:ln>
            <a:noFill/>
          </a:ln>
          <a:effectLst>
            <a:outerShdw blurRad="317500" dist="38100" dir="2700000" sx="102000" sy="102000" algn="ctr" rotWithShape="0">
              <a:schemeClr val="tx1"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8A1679A5-1D28-4B53-8328-E0591CFED0CE}"/>
              </a:ext>
            </a:extLst>
          </p:cNvPr>
          <p:cNvGrpSpPr/>
          <p:nvPr/>
        </p:nvGrpSpPr>
        <p:grpSpPr>
          <a:xfrm>
            <a:off x="1757798" y="1546609"/>
            <a:ext cx="1383070" cy="1518317"/>
            <a:chOff x="1125119" y="2703398"/>
            <a:chExt cx="1749562" cy="1920647"/>
          </a:xfrm>
        </p:grpSpPr>
        <p:grpSp>
          <p:nvGrpSpPr>
            <p:cNvPr id="9" name="Рисунок 2">
              <a:extLst>
                <a:ext uri="{FF2B5EF4-FFF2-40B4-BE49-F238E27FC236}">
                  <a16:creationId xmlns="" xmlns:a16="http://schemas.microsoft.com/office/drawing/2014/main" id="{9CD9D67A-3302-49D5-8962-FED1ADE645C9}"/>
                </a:ext>
              </a:extLst>
            </p:cNvPr>
            <p:cNvGrpSpPr/>
            <p:nvPr/>
          </p:nvGrpSpPr>
          <p:grpSpPr>
            <a:xfrm>
              <a:off x="1125119" y="2703398"/>
              <a:ext cx="1749562" cy="1920647"/>
              <a:chOff x="2126453" y="126768"/>
              <a:chExt cx="4886323" cy="5364136"/>
            </a:xfrm>
          </p:grpSpPr>
          <p:sp>
            <p:nvSpPr>
              <p:cNvPr id="12" name="Полилиния: фигура 11">
                <a:extLst>
                  <a:ext uri="{FF2B5EF4-FFF2-40B4-BE49-F238E27FC236}">
                    <a16:creationId xmlns="" xmlns:a16="http://schemas.microsoft.com/office/drawing/2014/main" id="{84B924FA-CD4E-4634-BE67-1B06262A22E7}"/>
                  </a:ext>
                </a:extLst>
              </p:cNvPr>
              <p:cNvSpPr/>
              <p:nvPr/>
            </p:nvSpPr>
            <p:spPr>
              <a:xfrm>
                <a:off x="2126453" y="1597825"/>
                <a:ext cx="4886323" cy="3893079"/>
              </a:xfrm>
              <a:custGeom>
                <a:avLst/>
                <a:gdLst>
                  <a:gd name="connsiteX0" fmla="*/ 7144 w 4886325"/>
                  <a:gd name="connsiteY0" fmla="*/ 7144 h 3409950"/>
                  <a:gd name="connsiteX1" fmla="*/ 7144 w 4886325"/>
                  <a:gd name="connsiteY1" fmla="*/ 3005357 h 3409950"/>
                  <a:gd name="connsiteX2" fmla="*/ 413547 w 4886325"/>
                  <a:gd name="connsiteY2" fmla="*/ 3411760 h 3409950"/>
                  <a:gd name="connsiteX3" fmla="*/ 4477550 w 4886325"/>
                  <a:gd name="connsiteY3" fmla="*/ 3411760 h 3409950"/>
                  <a:gd name="connsiteX4" fmla="*/ 4883953 w 4886325"/>
                  <a:gd name="connsiteY4" fmla="*/ 3005357 h 3409950"/>
                  <a:gd name="connsiteX5" fmla="*/ 4883953 w 4886325"/>
                  <a:gd name="connsiteY5" fmla="*/ 7144 h 3409950"/>
                  <a:gd name="connsiteX6" fmla="*/ 7144 w 4886325"/>
                  <a:gd name="connsiteY6" fmla="*/ 7144 h 3409950"/>
                  <a:gd name="connsiteX7" fmla="*/ 7144 w 4886325"/>
                  <a:gd name="connsiteY7" fmla="*/ 7144 h 340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6325" h="3409950">
                    <a:moveTo>
                      <a:pt x="7144" y="7144"/>
                    </a:moveTo>
                    <a:lnTo>
                      <a:pt x="7144" y="3005357"/>
                    </a:lnTo>
                    <a:cubicBezTo>
                      <a:pt x="7144" y="3229889"/>
                      <a:pt x="188909" y="3411760"/>
                      <a:pt x="413547" y="3411760"/>
                    </a:cubicBezTo>
                    <a:lnTo>
                      <a:pt x="4477550" y="3411760"/>
                    </a:lnTo>
                    <a:cubicBezTo>
                      <a:pt x="4701988" y="3411760"/>
                      <a:pt x="4883953" y="3229899"/>
                      <a:pt x="4883953" y="3005357"/>
                    </a:cubicBezTo>
                    <a:lnTo>
                      <a:pt x="4883953" y="7144"/>
                    </a:lnTo>
                    <a:lnTo>
                      <a:pt x="7144" y="7144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ECEC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3" name="Полилиния: фигура 12">
                <a:extLst>
                  <a:ext uri="{FF2B5EF4-FFF2-40B4-BE49-F238E27FC236}">
                    <a16:creationId xmlns="" xmlns:a16="http://schemas.microsoft.com/office/drawing/2014/main" id="{3C37E504-0403-4507-B9D0-00EF54935618}"/>
                  </a:ext>
                </a:extLst>
              </p:cNvPr>
              <p:cNvSpPr/>
              <p:nvPr/>
            </p:nvSpPr>
            <p:spPr>
              <a:xfrm>
                <a:off x="2126453" y="415918"/>
                <a:ext cx="4886323" cy="1190624"/>
              </a:xfrm>
              <a:custGeom>
                <a:avLst/>
                <a:gdLst>
                  <a:gd name="connsiteX0" fmla="*/ 4477541 w 4886325"/>
                  <a:gd name="connsiteY0" fmla="*/ 7144 h 1190625"/>
                  <a:gd name="connsiteX1" fmla="*/ 413547 w 4886325"/>
                  <a:gd name="connsiteY1" fmla="*/ 7144 h 1190625"/>
                  <a:gd name="connsiteX2" fmla="*/ 7144 w 4886325"/>
                  <a:gd name="connsiteY2" fmla="*/ 413547 h 1190625"/>
                  <a:gd name="connsiteX3" fmla="*/ 7144 w 4886325"/>
                  <a:gd name="connsiteY3" fmla="*/ 1189673 h 1190625"/>
                  <a:gd name="connsiteX4" fmla="*/ 4883944 w 4886325"/>
                  <a:gd name="connsiteY4" fmla="*/ 1189673 h 1190625"/>
                  <a:gd name="connsiteX5" fmla="*/ 4883944 w 4886325"/>
                  <a:gd name="connsiteY5" fmla="*/ 413547 h 1190625"/>
                  <a:gd name="connsiteX6" fmla="*/ 4477541 w 4886325"/>
                  <a:gd name="connsiteY6" fmla="*/ 7144 h 1190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86325" h="1190625">
                    <a:moveTo>
                      <a:pt x="4477541" y="7144"/>
                    </a:moveTo>
                    <a:lnTo>
                      <a:pt x="413547" y="7144"/>
                    </a:lnTo>
                    <a:cubicBezTo>
                      <a:pt x="189109" y="7144"/>
                      <a:pt x="7144" y="189109"/>
                      <a:pt x="7144" y="413547"/>
                    </a:cubicBezTo>
                    <a:lnTo>
                      <a:pt x="7144" y="1189673"/>
                    </a:lnTo>
                    <a:lnTo>
                      <a:pt x="4883944" y="1189673"/>
                    </a:lnTo>
                    <a:lnTo>
                      <a:pt x="4883944" y="413547"/>
                    </a:lnTo>
                    <a:cubicBezTo>
                      <a:pt x="4883944" y="189109"/>
                      <a:pt x="4701978" y="7144"/>
                      <a:pt x="4477541" y="7144"/>
                    </a:cubicBezTo>
                  </a:path>
                </a:pathLst>
              </a:custGeom>
              <a:solidFill>
                <a:srgbClr val="E21A1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70"/>
                <a:endParaRPr lang="ru-RU" sz="140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4" name="Полилиния: фигура 13">
                <a:extLst>
                  <a:ext uri="{FF2B5EF4-FFF2-40B4-BE49-F238E27FC236}">
                    <a16:creationId xmlns="" xmlns:a16="http://schemas.microsoft.com/office/drawing/2014/main" id="{00CDB6B2-4D66-4737-91F2-62BA4BAADBB4}"/>
                  </a:ext>
                </a:extLst>
              </p:cNvPr>
              <p:cNvSpPr/>
              <p:nvPr/>
            </p:nvSpPr>
            <p:spPr>
              <a:xfrm>
                <a:off x="5782728" y="719498"/>
                <a:ext cx="581026" cy="581025"/>
              </a:xfrm>
              <a:custGeom>
                <a:avLst/>
                <a:gdLst>
                  <a:gd name="connsiteX0" fmla="*/ 581997 w 581025"/>
                  <a:gd name="connsiteY0" fmla="*/ 294675 h 581025"/>
                  <a:gd name="connsiteX1" fmla="*/ 294465 w 581025"/>
                  <a:gd name="connsiteY1" fmla="*/ 582206 h 581025"/>
                  <a:gd name="connsiteX2" fmla="*/ 7144 w 581025"/>
                  <a:gd name="connsiteY2" fmla="*/ 294675 h 581025"/>
                  <a:gd name="connsiteX3" fmla="*/ 294465 w 581025"/>
                  <a:gd name="connsiteY3" fmla="*/ 7144 h 581025"/>
                  <a:gd name="connsiteX4" fmla="*/ 581997 w 581025"/>
                  <a:gd name="connsiteY4" fmla="*/ 294675 h 5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1025" h="581025">
                    <a:moveTo>
                      <a:pt x="581997" y="294675"/>
                    </a:moveTo>
                    <a:cubicBezTo>
                      <a:pt x="581997" y="453476"/>
                      <a:pt x="453371" y="582206"/>
                      <a:pt x="294465" y="582206"/>
                    </a:cubicBezTo>
                    <a:cubicBezTo>
                      <a:pt x="135665" y="582206"/>
                      <a:pt x="7144" y="453476"/>
                      <a:pt x="7144" y="294675"/>
                    </a:cubicBezTo>
                    <a:cubicBezTo>
                      <a:pt x="7144" y="135874"/>
                      <a:pt x="135769" y="7144"/>
                      <a:pt x="294465" y="7144"/>
                    </a:cubicBezTo>
                    <a:cubicBezTo>
                      <a:pt x="453371" y="7144"/>
                      <a:pt x="581997" y="135874"/>
                      <a:pt x="581997" y="294675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6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5" name="Полилиния: фигура 14">
                <a:extLst>
                  <a:ext uri="{FF2B5EF4-FFF2-40B4-BE49-F238E27FC236}">
                    <a16:creationId xmlns="" xmlns:a16="http://schemas.microsoft.com/office/drawing/2014/main" id="{C3B010BB-A12A-49A2-BC4E-A11BC8A12E73}"/>
                  </a:ext>
                </a:extLst>
              </p:cNvPr>
              <p:cNvSpPr/>
              <p:nvPr/>
            </p:nvSpPr>
            <p:spPr>
              <a:xfrm>
                <a:off x="2772427" y="719498"/>
                <a:ext cx="581026" cy="581025"/>
              </a:xfrm>
              <a:custGeom>
                <a:avLst/>
                <a:gdLst>
                  <a:gd name="connsiteX0" fmla="*/ 581997 w 581025"/>
                  <a:gd name="connsiteY0" fmla="*/ 294675 h 581025"/>
                  <a:gd name="connsiteX1" fmla="*/ 294465 w 581025"/>
                  <a:gd name="connsiteY1" fmla="*/ 582206 h 581025"/>
                  <a:gd name="connsiteX2" fmla="*/ 7144 w 581025"/>
                  <a:gd name="connsiteY2" fmla="*/ 294675 h 581025"/>
                  <a:gd name="connsiteX3" fmla="*/ 294465 w 581025"/>
                  <a:gd name="connsiteY3" fmla="*/ 7144 h 581025"/>
                  <a:gd name="connsiteX4" fmla="*/ 581997 w 581025"/>
                  <a:gd name="connsiteY4" fmla="*/ 294675 h 5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1025" h="581025">
                    <a:moveTo>
                      <a:pt x="581997" y="294675"/>
                    </a:moveTo>
                    <a:cubicBezTo>
                      <a:pt x="581997" y="453476"/>
                      <a:pt x="453171" y="582206"/>
                      <a:pt x="294465" y="582206"/>
                    </a:cubicBezTo>
                    <a:cubicBezTo>
                      <a:pt x="135760" y="582206"/>
                      <a:pt x="7144" y="453476"/>
                      <a:pt x="7144" y="294675"/>
                    </a:cubicBezTo>
                    <a:cubicBezTo>
                      <a:pt x="7144" y="135874"/>
                      <a:pt x="135769" y="7144"/>
                      <a:pt x="294465" y="7144"/>
                    </a:cubicBezTo>
                    <a:cubicBezTo>
                      <a:pt x="453161" y="7144"/>
                      <a:pt x="581997" y="135874"/>
                      <a:pt x="581997" y="294675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6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6" name="Полилиния: фигура 15">
                <a:extLst>
                  <a:ext uri="{FF2B5EF4-FFF2-40B4-BE49-F238E27FC236}">
                    <a16:creationId xmlns="" xmlns:a16="http://schemas.microsoft.com/office/drawing/2014/main" id="{44BFBB14-B28E-4086-B5A1-45F306E340E5}"/>
                  </a:ext>
                </a:extLst>
              </p:cNvPr>
              <p:cNvSpPr/>
              <p:nvPr/>
            </p:nvSpPr>
            <p:spPr>
              <a:xfrm>
                <a:off x="5878750" y="126768"/>
                <a:ext cx="400050" cy="1009649"/>
              </a:xfrm>
              <a:custGeom>
                <a:avLst/>
                <a:gdLst>
                  <a:gd name="connsiteX0" fmla="*/ 201397 w 400050"/>
                  <a:gd name="connsiteY0" fmla="*/ 7144 h 1009650"/>
                  <a:gd name="connsiteX1" fmla="*/ 10087 w 400050"/>
                  <a:gd name="connsiteY1" fmla="*/ 198453 h 1009650"/>
                  <a:gd name="connsiteX2" fmla="*/ 7144 w 400050"/>
                  <a:gd name="connsiteY2" fmla="*/ 818617 h 1009650"/>
                  <a:gd name="connsiteX3" fmla="*/ 198663 w 400050"/>
                  <a:gd name="connsiteY3" fmla="*/ 1009926 h 1009650"/>
                  <a:gd name="connsiteX4" fmla="*/ 389973 w 400050"/>
                  <a:gd name="connsiteY4" fmla="*/ 818617 h 1009650"/>
                  <a:gd name="connsiteX5" fmla="*/ 392916 w 400050"/>
                  <a:gd name="connsiteY5" fmla="*/ 198453 h 1009650"/>
                  <a:gd name="connsiteX6" fmla="*/ 201397 w 400050"/>
                  <a:gd name="connsiteY6" fmla="*/ 7144 h 100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050" h="1009650">
                    <a:moveTo>
                      <a:pt x="201397" y="7144"/>
                    </a:moveTo>
                    <a:cubicBezTo>
                      <a:pt x="95831" y="7144"/>
                      <a:pt x="10087" y="92688"/>
                      <a:pt x="10087" y="198453"/>
                    </a:cubicBezTo>
                    <a:lnTo>
                      <a:pt x="7144" y="818617"/>
                    </a:lnTo>
                    <a:cubicBezTo>
                      <a:pt x="7144" y="924277"/>
                      <a:pt x="92898" y="1009926"/>
                      <a:pt x="198663" y="1009926"/>
                    </a:cubicBezTo>
                    <a:cubicBezTo>
                      <a:pt x="304229" y="1009926"/>
                      <a:pt x="389973" y="924277"/>
                      <a:pt x="389973" y="818617"/>
                    </a:cubicBezTo>
                    <a:lnTo>
                      <a:pt x="392916" y="198453"/>
                    </a:lnTo>
                    <a:cubicBezTo>
                      <a:pt x="392916" y="92688"/>
                      <a:pt x="307162" y="7144"/>
                      <a:pt x="201397" y="7144"/>
                    </a:cubicBezTo>
                  </a:path>
                </a:pathLst>
              </a:custGeom>
              <a:solidFill>
                <a:srgbClr val="2626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6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7" name="Полилиния: фигура 16">
                <a:extLst>
                  <a:ext uri="{FF2B5EF4-FFF2-40B4-BE49-F238E27FC236}">
                    <a16:creationId xmlns="" xmlns:a16="http://schemas.microsoft.com/office/drawing/2014/main" id="{BD344873-2427-4E08-AD1D-3667E9CDEBD3}"/>
                  </a:ext>
                </a:extLst>
              </p:cNvPr>
              <p:cNvSpPr/>
              <p:nvPr/>
            </p:nvSpPr>
            <p:spPr>
              <a:xfrm>
                <a:off x="2868444" y="126768"/>
                <a:ext cx="390526" cy="1009649"/>
              </a:xfrm>
              <a:custGeom>
                <a:avLst/>
                <a:gdLst>
                  <a:gd name="connsiteX0" fmla="*/ 201397 w 390525"/>
                  <a:gd name="connsiteY0" fmla="*/ 7144 h 1009650"/>
                  <a:gd name="connsiteX1" fmla="*/ 201397 w 390525"/>
                  <a:gd name="connsiteY1" fmla="*/ 7144 h 1009650"/>
                  <a:gd name="connsiteX2" fmla="*/ 10087 w 390525"/>
                  <a:gd name="connsiteY2" fmla="*/ 198453 h 1009650"/>
                  <a:gd name="connsiteX3" fmla="*/ 7144 w 390525"/>
                  <a:gd name="connsiteY3" fmla="*/ 818521 h 1009650"/>
                  <a:gd name="connsiteX4" fmla="*/ 198453 w 390525"/>
                  <a:gd name="connsiteY4" fmla="*/ 1009831 h 1009650"/>
                  <a:gd name="connsiteX5" fmla="*/ 389763 w 390525"/>
                  <a:gd name="connsiteY5" fmla="*/ 818521 h 1009650"/>
                  <a:gd name="connsiteX6" fmla="*/ 392706 w 390525"/>
                  <a:gd name="connsiteY6" fmla="*/ 198358 h 1009650"/>
                  <a:gd name="connsiteX7" fmla="*/ 201397 w 390525"/>
                  <a:gd name="connsiteY7" fmla="*/ 7144 h 100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0525" h="1009650">
                    <a:moveTo>
                      <a:pt x="201397" y="7144"/>
                    </a:moveTo>
                    <a:lnTo>
                      <a:pt x="201397" y="7144"/>
                    </a:lnTo>
                    <a:cubicBezTo>
                      <a:pt x="95831" y="7144"/>
                      <a:pt x="10087" y="92688"/>
                      <a:pt x="10087" y="198453"/>
                    </a:cubicBezTo>
                    <a:lnTo>
                      <a:pt x="7144" y="818521"/>
                    </a:lnTo>
                    <a:cubicBezTo>
                      <a:pt x="7144" y="924182"/>
                      <a:pt x="92897" y="1009831"/>
                      <a:pt x="198453" y="1009831"/>
                    </a:cubicBezTo>
                    <a:cubicBezTo>
                      <a:pt x="304219" y="1009831"/>
                      <a:pt x="389763" y="924182"/>
                      <a:pt x="389763" y="818521"/>
                    </a:cubicBezTo>
                    <a:lnTo>
                      <a:pt x="392706" y="198358"/>
                    </a:lnTo>
                    <a:cubicBezTo>
                      <a:pt x="392716" y="92688"/>
                      <a:pt x="307162" y="7144"/>
                      <a:pt x="201397" y="7144"/>
                    </a:cubicBezTo>
                  </a:path>
                </a:pathLst>
              </a:custGeom>
              <a:solidFill>
                <a:srgbClr val="2626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6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01A3A810-5F12-4554-AB5C-7172877AAC16}"/>
                </a:ext>
              </a:extLst>
            </p:cNvPr>
            <p:cNvSpPr/>
            <p:nvPr/>
          </p:nvSpPr>
          <p:spPr>
            <a:xfrm>
              <a:off x="1325376" y="3535293"/>
              <a:ext cx="1341201" cy="5920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024402">
                <a:lnSpc>
                  <a:spcPts val="2801"/>
                </a:lnSpc>
              </a:pPr>
              <a:r>
                <a:rPr lang="en-US" sz="40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01</a:t>
              </a:r>
              <a:endParaRPr lang="ru-RU" sz="4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74C4893D-A841-4398-B5DC-835F510895B9}"/>
                </a:ext>
              </a:extLst>
            </p:cNvPr>
            <p:cNvSpPr/>
            <p:nvPr/>
          </p:nvSpPr>
          <p:spPr>
            <a:xfrm>
              <a:off x="1125119" y="3900871"/>
              <a:ext cx="1749562" cy="535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024402">
                <a:lnSpc>
                  <a:spcPts val="2801"/>
                </a:lnSpc>
              </a:pPr>
              <a:r>
                <a:rPr lang="ru-RU" sz="20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марта</a:t>
              </a:r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63E69B7-FD28-4D7A-8807-60F040247ACF}"/>
              </a:ext>
            </a:extLst>
          </p:cNvPr>
          <p:cNvSpPr/>
          <p:nvPr/>
        </p:nvSpPr>
        <p:spPr>
          <a:xfrm>
            <a:off x="574812" y="2013380"/>
            <a:ext cx="15483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ru-RU" sz="16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Вступает </a:t>
            </a:r>
          </a:p>
          <a:p>
            <a:pPr defTabSz="609585"/>
            <a:r>
              <a:rPr lang="ru-RU" sz="16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силу с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8D3E8B0-1304-46DC-BA7A-678D1108A789}"/>
              </a:ext>
            </a:extLst>
          </p:cNvPr>
          <p:cNvSpPr/>
          <p:nvPr/>
        </p:nvSpPr>
        <p:spPr>
          <a:xfrm>
            <a:off x="3200623" y="1982602"/>
            <a:ext cx="957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ru-RU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2022 </a:t>
            </a:r>
          </a:p>
          <a:p>
            <a:pPr defTabSz="609585"/>
            <a:r>
              <a:rPr lang="ru-RU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года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="" xmlns:a16="http://schemas.microsoft.com/office/drawing/2014/main" id="{79360B1E-C72A-4267-860F-B2FA41698BEB}"/>
              </a:ext>
            </a:extLst>
          </p:cNvPr>
          <p:cNvSpPr/>
          <p:nvPr/>
        </p:nvSpPr>
        <p:spPr>
          <a:xfrm>
            <a:off x="7812523" y="1124144"/>
            <a:ext cx="3923095" cy="1071133"/>
          </a:xfrm>
          <a:prstGeom prst="roundRect">
            <a:avLst>
              <a:gd name="adj" fmla="val 15609"/>
            </a:avLst>
          </a:prstGeom>
          <a:solidFill>
            <a:srgbClr val="E21A1A"/>
          </a:solidFill>
          <a:ln>
            <a:noFill/>
          </a:ln>
          <a:effectLst>
            <a:outerShdw blurRad="317500" dist="38100" dir="2700000" sx="102000" sy="102000" algn="ctr" rotWithShape="0">
              <a:schemeClr val="tx1"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828506A2-06AA-41EF-A458-16705167A44E}"/>
              </a:ext>
            </a:extLst>
          </p:cNvPr>
          <p:cNvSpPr/>
          <p:nvPr/>
        </p:nvSpPr>
        <p:spPr>
          <a:xfrm>
            <a:off x="8762351" y="1216489"/>
            <a:ext cx="24798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ru-RU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 реагирования </a:t>
            </a:r>
          </a:p>
          <a:p>
            <a:pPr algn="ctr" defTabSz="609585"/>
            <a:r>
              <a:rPr lang="ru-RU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случившееся событие </a:t>
            </a: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257A733B-139A-49FA-AA1D-2626F7E281BE}"/>
              </a:ext>
            </a:extLst>
          </p:cNvPr>
          <p:cNvSpPr/>
          <p:nvPr/>
        </p:nvSpPr>
        <p:spPr>
          <a:xfrm>
            <a:off x="8402675" y="1606237"/>
            <a:ext cx="147580" cy="147580"/>
          </a:xfrm>
          <a:custGeom>
            <a:avLst/>
            <a:gdLst>
              <a:gd name="connsiteX0" fmla="*/ 202745 w 203132"/>
              <a:gd name="connsiteY0" fmla="*/ 101954 h 203132"/>
              <a:gd name="connsiteX1" fmla="*/ 101954 w 203132"/>
              <a:gd name="connsiteY1" fmla="*/ 202745 h 203132"/>
              <a:gd name="connsiteX2" fmla="*/ 1163 w 203132"/>
              <a:gd name="connsiteY2" fmla="*/ 101954 h 203132"/>
              <a:gd name="connsiteX3" fmla="*/ 101954 w 203132"/>
              <a:gd name="connsiteY3" fmla="*/ 1163 h 203132"/>
              <a:gd name="connsiteX4" fmla="*/ 202745 w 203132"/>
              <a:gd name="connsiteY4" fmla="*/ 101954 h 203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32" h="203132">
                <a:moveTo>
                  <a:pt x="202745" y="101954"/>
                </a:moveTo>
                <a:cubicBezTo>
                  <a:pt x="202745" y="157619"/>
                  <a:pt x="157619" y="202745"/>
                  <a:pt x="101954" y="202745"/>
                </a:cubicBezTo>
                <a:cubicBezTo>
                  <a:pt x="46289" y="202745"/>
                  <a:pt x="1163" y="157619"/>
                  <a:pt x="1163" y="101954"/>
                </a:cubicBezTo>
                <a:cubicBezTo>
                  <a:pt x="1163" y="46289"/>
                  <a:pt x="46289" y="1163"/>
                  <a:pt x="101954" y="1163"/>
                </a:cubicBezTo>
                <a:cubicBezTo>
                  <a:pt x="157619" y="1163"/>
                  <a:pt x="202745" y="46289"/>
                  <a:pt x="202745" y="1019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ru-RU" sz="14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9D2BA6B1-4541-4C7B-8FB3-D048F324B56C}"/>
              </a:ext>
            </a:extLst>
          </p:cNvPr>
          <p:cNvSpPr/>
          <p:nvPr/>
        </p:nvSpPr>
        <p:spPr>
          <a:xfrm>
            <a:off x="8380144" y="1402330"/>
            <a:ext cx="158845" cy="170110"/>
          </a:xfrm>
          <a:custGeom>
            <a:avLst/>
            <a:gdLst>
              <a:gd name="connsiteX0" fmla="*/ 24422 w 218638"/>
              <a:gd name="connsiteY0" fmla="*/ 47682 h 234145"/>
              <a:gd name="connsiteX1" fmla="*/ 109707 w 218638"/>
              <a:gd name="connsiteY1" fmla="*/ 47682 h 234145"/>
              <a:gd name="connsiteX2" fmla="*/ 109707 w 218638"/>
              <a:gd name="connsiteY2" fmla="*/ 154345 h 234145"/>
              <a:gd name="connsiteX3" fmla="*/ 87389 w 218638"/>
              <a:gd name="connsiteY3" fmla="*/ 132027 h 234145"/>
              <a:gd name="connsiteX4" fmla="*/ 54495 w 218638"/>
              <a:gd name="connsiteY4" fmla="*/ 132027 h 234145"/>
              <a:gd name="connsiteX5" fmla="*/ 54495 w 218638"/>
              <a:gd name="connsiteY5" fmla="*/ 164920 h 234145"/>
              <a:gd name="connsiteX6" fmla="*/ 116521 w 218638"/>
              <a:gd name="connsiteY6" fmla="*/ 226946 h 234145"/>
              <a:gd name="connsiteX7" fmla="*/ 149414 w 218638"/>
              <a:gd name="connsiteY7" fmla="*/ 226946 h 234145"/>
              <a:gd name="connsiteX8" fmla="*/ 211439 w 218638"/>
              <a:gd name="connsiteY8" fmla="*/ 164920 h 234145"/>
              <a:gd name="connsiteX9" fmla="*/ 211439 w 218638"/>
              <a:gd name="connsiteY9" fmla="*/ 132027 h 234145"/>
              <a:gd name="connsiteX10" fmla="*/ 178546 w 218638"/>
              <a:gd name="connsiteY10" fmla="*/ 132027 h 234145"/>
              <a:gd name="connsiteX11" fmla="*/ 156226 w 218638"/>
              <a:gd name="connsiteY11" fmla="*/ 154345 h 234145"/>
              <a:gd name="connsiteX12" fmla="*/ 156226 w 218638"/>
              <a:gd name="connsiteY12" fmla="*/ 24422 h 234145"/>
              <a:gd name="connsiteX13" fmla="*/ 132967 w 218638"/>
              <a:gd name="connsiteY13" fmla="*/ 1163 h 234145"/>
              <a:gd name="connsiteX14" fmla="*/ 24422 w 218638"/>
              <a:gd name="connsiteY14" fmla="*/ 1163 h 234145"/>
              <a:gd name="connsiteX15" fmla="*/ 1163 w 218638"/>
              <a:gd name="connsiteY15" fmla="*/ 24422 h 234145"/>
              <a:gd name="connsiteX16" fmla="*/ 24422 w 218638"/>
              <a:gd name="connsiteY16" fmla="*/ 47682 h 23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8638" h="234145">
                <a:moveTo>
                  <a:pt x="24422" y="47682"/>
                </a:moveTo>
                <a:lnTo>
                  <a:pt x="109707" y="47682"/>
                </a:lnTo>
                <a:lnTo>
                  <a:pt x="109707" y="154345"/>
                </a:lnTo>
                <a:lnTo>
                  <a:pt x="87389" y="132027"/>
                </a:lnTo>
                <a:cubicBezTo>
                  <a:pt x="78305" y="122943"/>
                  <a:pt x="63579" y="122943"/>
                  <a:pt x="54495" y="132027"/>
                </a:cubicBezTo>
                <a:cubicBezTo>
                  <a:pt x="45412" y="141111"/>
                  <a:pt x="45412" y="155837"/>
                  <a:pt x="54495" y="164920"/>
                </a:cubicBezTo>
                <a:lnTo>
                  <a:pt x="116521" y="226946"/>
                </a:lnTo>
                <a:cubicBezTo>
                  <a:pt x="125604" y="236029"/>
                  <a:pt x="140331" y="236029"/>
                  <a:pt x="149414" y="226946"/>
                </a:cubicBezTo>
                <a:lnTo>
                  <a:pt x="211439" y="164920"/>
                </a:lnTo>
                <a:cubicBezTo>
                  <a:pt x="220523" y="155837"/>
                  <a:pt x="220523" y="141111"/>
                  <a:pt x="211439" y="132027"/>
                </a:cubicBezTo>
                <a:cubicBezTo>
                  <a:pt x="202356" y="122943"/>
                  <a:pt x="187629" y="122943"/>
                  <a:pt x="178546" y="132027"/>
                </a:cubicBezTo>
                <a:lnTo>
                  <a:pt x="156226" y="154345"/>
                </a:lnTo>
                <a:lnTo>
                  <a:pt x="156226" y="24422"/>
                </a:lnTo>
                <a:cubicBezTo>
                  <a:pt x="156226" y="11577"/>
                  <a:pt x="145812" y="1163"/>
                  <a:pt x="132967" y="1163"/>
                </a:cubicBezTo>
                <a:lnTo>
                  <a:pt x="24422" y="1163"/>
                </a:lnTo>
                <a:cubicBezTo>
                  <a:pt x="11577" y="1163"/>
                  <a:pt x="1163" y="11577"/>
                  <a:pt x="1163" y="24422"/>
                </a:cubicBezTo>
                <a:cubicBezTo>
                  <a:pt x="1163" y="37268"/>
                  <a:pt x="11577" y="47682"/>
                  <a:pt x="24422" y="476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ru-RU" sz="14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="" xmlns:a16="http://schemas.microsoft.com/office/drawing/2014/main" id="{3FF076D3-E93C-4816-931B-74F6FEECAAF4}"/>
              </a:ext>
            </a:extLst>
          </p:cNvPr>
          <p:cNvSpPr/>
          <p:nvPr/>
        </p:nvSpPr>
        <p:spPr>
          <a:xfrm>
            <a:off x="8141313" y="1672703"/>
            <a:ext cx="158845" cy="170110"/>
          </a:xfrm>
          <a:custGeom>
            <a:avLst/>
            <a:gdLst>
              <a:gd name="connsiteX0" fmla="*/ 194993 w 218638"/>
              <a:gd name="connsiteY0" fmla="*/ 187239 h 234145"/>
              <a:gd name="connsiteX1" fmla="*/ 109708 w 218638"/>
              <a:gd name="connsiteY1" fmla="*/ 187239 h 234145"/>
              <a:gd name="connsiteX2" fmla="*/ 109708 w 218638"/>
              <a:gd name="connsiteY2" fmla="*/ 80576 h 234145"/>
              <a:gd name="connsiteX3" fmla="*/ 132026 w 218638"/>
              <a:gd name="connsiteY3" fmla="*/ 102894 h 234145"/>
              <a:gd name="connsiteX4" fmla="*/ 164920 w 218638"/>
              <a:gd name="connsiteY4" fmla="*/ 102894 h 234145"/>
              <a:gd name="connsiteX5" fmla="*/ 164920 w 218638"/>
              <a:gd name="connsiteY5" fmla="*/ 70001 h 234145"/>
              <a:gd name="connsiteX6" fmla="*/ 102894 w 218638"/>
              <a:gd name="connsiteY6" fmla="*/ 7976 h 234145"/>
              <a:gd name="connsiteX7" fmla="*/ 70001 w 218638"/>
              <a:gd name="connsiteY7" fmla="*/ 7976 h 234145"/>
              <a:gd name="connsiteX8" fmla="*/ 7976 w 218638"/>
              <a:gd name="connsiteY8" fmla="*/ 70001 h 234145"/>
              <a:gd name="connsiteX9" fmla="*/ 7976 w 218638"/>
              <a:gd name="connsiteY9" fmla="*/ 102894 h 234145"/>
              <a:gd name="connsiteX10" fmla="*/ 40869 w 218638"/>
              <a:gd name="connsiteY10" fmla="*/ 102894 h 234145"/>
              <a:gd name="connsiteX11" fmla="*/ 63189 w 218638"/>
              <a:gd name="connsiteY11" fmla="*/ 80576 h 234145"/>
              <a:gd name="connsiteX12" fmla="*/ 63189 w 218638"/>
              <a:gd name="connsiteY12" fmla="*/ 210499 h 234145"/>
              <a:gd name="connsiteX13" fmla="*/ 86448 w 218638"/>
              <a:gd name="connsiteY13" fmla="*/ 233758 h 234145"/>
              <a:gd name="connsiteX14" fmla="*/ 194993 w 218638"/>
              <a:gd name="connsiteY14" fmla="*/ 233758 h 234145"/>
              <a:gd name="connsiteX15" fmla="*/ 218252 w 218638"/>
              <a:gd name="connsiteY15" fmla="*/ 210499 h 234145"/>
              <a:gd name="connsiteX16" fmla="*/ 194993 w 218638"/>
              <a:gd name="connsiteY16" fmla="*/ 187239 h 23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8638" h="234145">
                <a:moveTo>
                  <a:pt x="194993" y="187239"/>
                </a:moveTo>
                <a:lnTo>
                  <a:pt x="109708" y="187239"/>
                </a:lnTo>
                <a:lnTo>
                  <a:pt x="109708" y="80576"/>
                </a:lnTo>
                <a:lnTo>
                  <a:pt x="132026" y="102894"/>
                </a:lnTo>
                <a:cubicBezTo>
                  <a:pt x="141110" y="111978"/>
                  <a:pt x="155836" y="111978"/>
                  <a:pt x="164920" y="102894"/>
                </a:cubicBezTo>
                <a:cubicBezTo>
                  <a:pt x="174003" y="93811"/>
                  <a:pt x="174003" y="79085"/>
                  <a:pt x="164920" y="70001"/>
                </a:cubicBezTo>
                <a:lnTo>
                  <a:pt x="102894" y="7976"/>
                </a:lnTo>
                <a:cubicBezTo>
                  <a:pt x="93811" y="-1108"/>
                  <a:pt x="79085" y="-1108"/>
                  <a:pt x="70001" y="7976"/>
                </a:cubicBezTo>
                <a:lnTo>
                  <a:pt x="7976" y="70001"/>
                </a:lnTo>
                <a:cubicBezTo>
                  <a:pt x="-1108" y="79085"/>
                  <a:pt x="-1108" y="93811"/>
                  <a:pt x="7976" y="102894"/>
                </a:cubicBezTo>
                <a:cubicBezTo>
                  <a:pt x="17059" y="111978"/>
                  <a:pt x="31786" y="111978"/>
                  <a:pt x="40869" y="102894"/>
                </a:cubicBezTo>
                <a:lnTo>
                  <a:pt x="63189" y="80576"/>
                </a:lnTo>
                <a:lnTo>
                  <a:pt x="63189" y="210499"/>
                </a:lnTo>
                <a:cubicBezTo>
                  <a:pt x="63189" y="223344"/>
                  <a:pt x="73603" y="233758"/>
                  <a:pt x="86448" y="233758"/>
                </a:cubicBezTo>
                <a:lnTo>
                  <a:pt x="194993" y="233758"/>
                </a:lnTo>
                <a:cubicBezTo>
                  <a:pt x="207838" y="233758"/>
                  <a:pt x="218252" y="223344"/>
                  <a:pt x="218252" y="210499"/>
                </a:cubicBezTo>
                <a:cubicBezTo>
                  <a:pt x="218252" y="197653"/>
                  <a:pt x="207838" y="187239"/>
                  <a:pt x="194993" y="1872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ru-RU" sz="14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="" xmlns:a16="http://schemas.microsoft.com/office/drawing/2014/main" id="{E4E1E21A-E274-497A-B2FE-ED828CD14E34}"/>
              </a:ext>
            </a:extLst>
          </p:cNvPr>
          <p:cNvSpPr/>
          <p:nvPr/>
        </p:nvSpPr>
        <p:spPr>
          <a:xfrm>
            <a:off x="8323816" y="1753531"/>
            <a:ext cx="305298" cy="157718"/>
          </a:xfrm>
          <a:custGeom>
            <a:avLst/>
            <a:gdLst>
              <a:gd name="connsiteX0" fmla="*/ 316727 w 420220"/>
              <a:gd name="connsiteY0" fmla="*/ 1163 h 217088"/>
              <a:gd name="connsiteX1" fmla="*/ 210498 w 420220"/>
              <a:gd name="connsiteY1" fmla="*/ 46524 h 217088"/>
              <a:gd name="connsiteX2" fmla="*/ 104269 w 420220"/>
              <a:gd name="connsiteY2" fmla="*/ 1163 h 217088"/>
              <a:gd name="connsiteX3" fmla="*/ 1163 w 420220"/>
              <a:gd name="connsiteY3" fmla="*/ 162821 h 217088"/>
              <a:gd name="connsiteX4" fmla="*/ 1163 w 420220"/>
              <a:gd name="connsiteY4" fmla="*/ 193834 h 217088"/>
              <a:gd name="connsiteX5" fmla="*/ 24422 w 420220"/>
              <a:gd name="connsiteY5" fmla="*/ 217093 h 217088"/>
              <a:gd name="connsiteX6" fmla="*/ 396574 w 420220"/>
              <a:gd name="connsiteY6" fmla="*/ 217093 h 217088"/>
              <a:gd name="connsiteX7" fmla="*/ 419833 w 420220"/>
              <a:gd name="connsiteY7" fmla="*/ 193834 h 217088"/>
              <a:gd name="connsiteX8" fmla="*/ 419833 w 420220"/>
              <a:gd name="connsiteY8" fmla="*/ 162821 h 217088"/>
              <a:gd name="connsiteX9" fmla="*/ 316727 w 420220"/>
              <a:gd name="connsiteY9" fmla="*/ 1163 h 21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0220" h="217088">
                <a:moveTo>
                  <a:pt x="316727" y="1163"/>
                </a:moveTo>
                <a:cubicBezTo>
                  <a:pt x="289903" y="29104"/>
                  <a:pt x="252198" y="46524"/>
                  <a:pt x="210498" y="46524"/>
                </a:cubicBezTo>
                <a:cubicBezTo>
                  <a:pt x="168799" y="46524"/>
                  <a:pt x="131093" y="29104"/>
                  <a:pt x="104269" y="1163"/>
                </a:cubicBezTo>
                <a:cubicBezTo>
                  <a:pt x="43427" y="29586"/>
                  <a:pt x="1163" y="91355"/>
                  <a:pt x="1163" y="162821"/>
                </a:cubicBezTo>
                <a:lnTo>
                  <a:pt x="1163" y="193834"/>
                </a:lnTo>
                <a:cubicBezTo>
                  <a:pt x="1163" y="206679"/>
                  <a:pt x="11577" y="217093"/>
                  <a:pt x="24422" y="217093"/>
                </a:cubicBezTo>
                <a:lnTo>
                  <a:pt x="396574" y="217093"/>
                </a:lnTo>
                <a:cubicBezTo>
                  <a:pt x="409419" y="217093"/>
                  <a:pt x="419833" y="206679"/>
                  <a:pt x="419833" y="193834"/>
                </a:cubicBezTo>
                <a:lnTo>
                  <a:pt x="419833" y="162821"/>
                </a:lnTo>
                <a:cubicBezTo>
                  <a:pt x="419833" y="91355"/>
                  <a:pt x="377569" y="29586"/>
                  <a:pt x="316727" y="11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ru-RU" sz="14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="" xmlns:a16="http://schemas.microsoft.com/office/drawing/2014/main" id="{AC6A1285-098A-4F13-8321-B8D7ECE66CEA}"/>
              </a:ext>
            </a:extLst>
          </p:cNvPr>
          <p:cNvSpPr/>
          <p:nvPr/>
        </p:nvSpPr>
        <p:spPr>
          <a:xfrm>
            <a:off x="8051188" y="1333609"/>
            <a:ext cx="303045" cy="305298"/>
          </a:xfrm>
          <a:custGeom>
            <a:avLst/>
            <a:gdLst>
              <a:gd name="connsiteX0" fmla="*/ 404868 w 417119"/>
              <a:gd name="connsiteY0" fmla="*/ 243106 h 420220"/>
              <a:gd name="connsiteX1" fmla="*/ 371089 w 417119"/>
              <a:gd name="connsiteY1" fmla="*/ 223604 h 420220"/>
              <a:gd name="connsiteX2" fmla="*/ 371649 w 417119"/>
              <a:gd name="connsiteY2" fmla="*/ 210498 h 420220"/>
              <a:gd name="connsiteX3" fmla="*/ 371089 w 417119"/>
              <a:gd name="connsiteY3" fmla="*/ 197392 h 420220"/>
              <a:gd name="connsiteX4" fmla="*/ 404868 w 417119"/>
              <a:gd name="connsiteY4" fmla="*/ 177890 h 420220"/>
              <a:gd name="connsiteX5" fmla="*/ 413381 w 417119"/>
              <a:gd name="connsiteY5" fmla="*/ 146118 h 420220"/>
              <a:gd name="connsiteX6" fmla="*/ 366862 w 417119"/>
              <a:gd name="connsiteY6" fmla="*/ 65544 h 420220"/>
              <a:gd name="connsiteX7" fmla="*/ 335090 w 417119"/>
              <a:gd name="connsiteY7" fmla="*/ 57031 h 420220"/>
              <a:gd name="connsiteX8" fmla="*/ 301255 w 417119"/>
              <a:gd name="connsiteY8" fmla="*/ 76566 h 420220"/>
              <a:gd name="connsiteX9" fmla="*/ 278611 w 417119"/>
              <a:gd name="connsiteY9" fmla="*/ 63514 h 420220"/>
              <a:gd name="connsiteX10" fmla="*/ 278611 w 417119"/>
              <a:gd name="connsiteY10" fmla="*/ 24422 h 420220"/>
              <a:gd name="connsiteX11" fmla="*/ 255352 w 417119"/>
              <a:gd name="connsiteY11" fmla="*/ 1163 h 420220"/>
              <a:gd name="connsiteX12" fmla="*/ 162314 w 417119"/>
              <a:gd name="connsiteY12" fmla="*/ 1163 h 420220"/>
              <a:gd name="connsiteX13" fmla="*/ 139055 w 417119"/>
              <a:gd name="connsiteY13" fmla="*/ 24422 h 420220"/>
              <a:gd name="connsiteX14" fmla="*/ 139055 w 417119"/>
              <a:gd name="connsiteY14" fmla="*/ 63514 h 420220"/>
              <a:gd name="connsiteX15" fmla="*/ 116411 w 417119"/>
              <a:gd name="connsiteY15" fmla="*/ 76566 h 420220"/>
              <a:gd name="connsiteX16" fmla="*/ 82576 w 417119"/>
              <a:gd name="connsiteY16" fmla="*/ 57031 h 420220"/>
              <a:gd name="connsiteX17" fmla="*/ 50803 w 417119"/>
              <a:gd name="connsiteY17" fmla="*/ 65544 h 420220"/>
              <a:gd name="connsiteX18" fmla="*/ 4285 w 417119"/>
              <a:gd name="connsiteY18" fmla="*/ 146118 h 420220"/>
              <a:gd name="connsiteX19" fmla="*/ 12797 w 417119"/>
              <a:gd name="connsiteY19" fmla="*/ 177890 h 420220"/>
              <a:gd name="connsiteX20" fmla="*/ 46576 w 417119"/>
              <a:gd name="connsiteY20" fmla="*/ 197392 h 420220"/>
              <a:gd name="connsiteX21" fmla="*/ 46017 w 417119"/>
              <a:gd name="connsiteY21" fmla="*/ 210498 h 420220"/>
              <a:gd name="connsiteX22" fmla="*/ 46576 w 417119"/>
              <a:gd name="connsiteY22" fmla="*/ 223604 h 420220"/>
              <a:gd name="connsiteX23" fmla="*/ 12796 w 417119"/>
              <a:gd name="connsiteY23" fmla="*/ 243106 h 420220"/>
              <a:gd name="connsiteX24" fmla="*/ 4283 w 417119"/>
              <a:gd name="connsiteY24" fmla="*/ 274879 h 420220"/>
              <a:gd name="connsiteX25" fmla="*/ 50802 w 417119"/>
              <a:gd name="connsiteY25" fmla="*/ 355453 h 420220"/>
              <a:gd name="connsiteX26" fmla="*/ 82574 w 417119"/>
              <a:gd name="connsiteY26" fmla="*/ 363967 h 420220"/>
              <a:gd name="connsiteX27" fmla="*/ 116411 w 417119"/>
              <a:gd name="connsiteY27" fmla="*/ 344432 h 420220"/>
              <a:gd name="connsiteX28" fmla="*/ 139055 w 417119"/>
              <a:gd name="connsiteY28" fmla="*/ 357484 h 420220"/>
              <a:gd name="connsiteX29" fmla="*/ 139055 w 417119"/>
              <a:gd name="connsiteY29" fmla="*/ 396574 h 420220"/>
              <a:gd name="connsiteX30" fmla="*/ 162314 w 417119"/>
              <a:gd name="connsiteY30" fmla="*/ 419833 h 420220"/>
              <a:gd name="connsiteX31" fmla="*/ 255352 w 417119"/>
              <a:gd name="connsiteY31" fmla="*/ 419833 h 420220"/>
              <a:gd name="connsiteX32" fmla="*/ 278611 w 417119"/>
              <a:gd name="connsiteY32" fmla="*/ 396574 h 420220"/>
              <a:gd name="connsiteX33" fmla="*/ 278611 w 417119"/>
              <a:gd name="connsiteY33" fmla="*/ 357482 h 420220"/>
              <a:gd name="connsiteX34" fmla="*/ 301255 w 417119"/>
              <a:gd name="connsiteY34" fmla="*/ 344431 h 420220"/>
              <a:gd name="connsiteX35" fmla="*/ 335091 w 417119"/>
              <a:gd name="connsiteY35" fmla="*/ 363966 h 420220"/>
              <a:gd name="connsiteX36" fmla="*/ 366864 w 417119"/>
              <a:gd name="connsiteY36" fmla="*/ 355451 h 420220"/>
              <a:gd name="connsiteX37" fmla="*/ 413383 w 417119"/>
              <a:gd name="connsiteY37" fmla="*/ 274877 h 420220"/>
              <a:gd name="connsiteX38" fmla="*/ 404868 w 417119"/>
              <a:gd name="connsiteY38" fmla="*/ 243106 h 420220"/>
              <a:gd name="connsiteX39" fmla="*/ 208833 w 417119"/>
              <a:gd name="connsiteY39" fmla="*/ 268647 h 420220"/>
              <a:gd name="connsiteX40" fmla="*/ 150684 w 417119"/>
              <a:gd name="connsiteY40" fmla="*/ 210498 h 420220"/>
              <a:gd name="connsiteX41" fmla="*/ 208833 w 417119"/>
              <a:gd name="connsiteY41" fmla="*/ 152349 h 420220"/>
              <a:gd name="connsiteX42" fmla="*/ 266982 w 417119"/>
              <a:gd name="connsiteY42" fmla="*/ 210498 h 420220"/>
              <a:gd name="connsiteX43" fmla="*/ 208833 w 417119"/>
              <a:gd name="connsiteY43" fmla="*/ 268647 h 42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17119" h="420220">
                <a:moveTo>
                  <a:pt x="404868" y="243106"/>
                </a:moveTo>
                <a:lnTo>
                  <a:pt x="371089" y="223604"/>
                </a:lnTo>
                <a:cubicBezTo>
                  <a:pt x="371465" y="219203"/>
                  <a:pt x="371649" y="214851"/>
                  <a:pt x="371649" y="210498"/>
                </a:cubicBezTo>
                <a:cubicBezTo>
                  <a:pt x="371649" y="206146"/>
                  <a:pt x="371465" y="201794"/>
                  <a:pt x="371089" y="197392"/>
                </a:cubicBezTo>
                <a:lnTo>
                  <a:pt x="404868" y="177890"/>
                </a:lnTo>
                <a:cubicBezTo>
                  <a:pt x="415993" y="171467"/>
                  <a:pt x="419804" y="157242"/>
                  <a:pt x="413381" y="146118"/>
                </a:cubicBezTo>
                <a:lnTo>
                  <a:pt x="366862" y="65544"/>
                </a:lnTo>
                <a:cubicBezTo>
                  <a:pt x="360440" y="54419"/>
                  <a:pt x="346214" y="50606"/>
                  <a:pt x="335090" y="57031"/>
                </a:cubicBezTo>
                <a:lnTo>
                  <a:pt x="301255" y="76566"/>
                </a:lnTo>
                <a:cubicBezTo>
                  <a:pt x="294080" y="71616"/>
                  <a:pt x="286518" y="67257"/>
                  <a:pt x="278611" y="63514"/>
                </a:cubicBezTo>
                <a:lnTo>
                  <a:pt x="278611" y="24422"/>
                </a:lnTo>
                <a:cubicBezTo>
                  <a:pt x="278611" y="11577"/>
                  <a:pt x="268197" y="1163"/>
                  <a:pt x="255352" y="1163"/>
                </a:cubicBezTo>
                <a:lnTo>
                  <a:pt x="162314" y="1163"/>
                </a:lnTo>
                <a:cubicBezTo>
                  <a:pt x="149469" y="1163"/>
                  <a:pt x="139055" y="11577"/>
                  <a:pt x="139055" y="24422"/>
                </a:cubicBezTo>
                <a:lnTo>
                  <a:pt x="139055" y="63514"/>
                </a:lnTo>
                <a:cubicBezTo>
                  <a:pt x="131148" y="67257"/>
                  <a:pt x="123585" y="71614"/>
                  <a:pt x="116411" y="76566"/>
                </a:cubicBezTo>
                <a:lnTo>
                  <a:pt x="82576" y="57031"/>
                </a:lnTo>
                <a:cubicBezTo>
                  <a:pt x="71452" y="50608"/>
                  <a:pt x="57226" y="54419"/>
                  <a:pt x="50803" y="65544"/>
                </a:cubicBezTo>
                <a:lnTo>
                  <a:pt x="4285" y="146118"/>
                </a:lnTo>
                <a:cubicBezTo>
                  <a:pt x="-2138" y="157242"/>
                  <a:pt x="1673" y="171467"/>
                  <a:pt x="12797" y="177890"/>
                </a:cubicBezTo>
                <a:lnTo>
                  <a:pt x="46576" y="197392"/>
                </a:lnTo>
                <a:cubicBezTo>
                  <a:pt x="46201" y="201793"/>
                  <a:pt x="46017" y="206146"/>
                  <a:pt x="46017" y="210498"/>
                </a:cubicBezTo>
                <a:cubicBezTo>
                  <a:pt x="46017" y="214851"/>
                  <a:pt x="46201" y="219202"/>
                  <a:pt x="46576" y="223604"/>
                </a:cubicBezTo>
                <a:lnTo>
                  <a:pt x="12796" y="243106"/>
                </a:lnTo>
                <a:cubicBezTo>
                  <a:pt x="1672" y="249529"/>
                  <a:pt x="-2140" y="263755"/>
                  <a:pt x="4283" y="274879"/>
                </a:cubicBezTo>
                <a:lnTo>
                  <a:pt x="50802" y="355453"/>
                </a:lnTo>
                <a:cubicBezTo>
                  <a:pt x="57225" y="366577"/>
                  <a:pt x="71450" y="370390"/>
                  <a:pt x="82574" y="363967"/>
                </a:cubicBezTo>
                <a:lnTo>
                  <a:pt x="116411" y="344432"/>
                </a:lnTo>
                <a:cubicBezTo>
                  <a:pt x="123584" y="349382"/>
                  <a:pt x="131146" y="353741"/>
                  <a:pt x="139055" y="357484"/>
                </a:cubicBezTo>
                <a:lnTo>
                  <a:pt x="139055" y="396574"/>
                </a:lnTo>
                <a:cubicBezTo>
                  <a:pt x="139055" y="409419"/>
                  <a:pt x="149469" y="419833"/>
                  <a:pt x="162314" y="419833"/>
                </a:cubicBezTo>
                <a:lnTo>
                  <a:pt x="255352" y="419833"/>
                </a:lnTo>
                <a:cubicBezTo>
                  <a:pt x="268197" y="419833"/>
                  <a:pt x="278611" y="409419"/>
                  <a:pt x="278611" y="396574"/>
                </a:cubicBezTo>
                <a:lnTo>
                  <a:pt x="278611" y="357482"/>
                </a:lnTo>
                <a:cubicBezTo>
                  <a:pt x="286520" y="353739"/>
                  <a:pt x="294082" y="349382"/>
                  <a:pt x="301255" y="344431"/>
                </a:cubicBezTo>
                <a:lnTo>
                  <a:pt x="335091" y="363966"/>
                </a:lnTo>
                <a:cubicBezTo>
                  <a:pt x="346216" y="370388"/>
                  <a:pt x="360441" y="366577"/>
                  <a:pt x="366864" y="355451"/>
                </a:cubicBezTo>
                <a:lnTo>
                  <a:pt x="413383" y="274877"/>
                </a:lnTo>
                <a:cubicBezTo>
                  <a:pt x="419806" y="263755"/>
                  <a:pt x="415993" y="249529"/>
                  <a:pt x="404868" y="243106"/>
                </a:cubicBezTo>
                <a:close/>
                <a:moveTo>
                  <a:pt x="208833" y="268647"/>
                </a:moveTo>
                <a:cubicBezTo>
                  <a:pt x="176718" y="268647"/>
                  <a:pt x="150684" y="242613"/>
                  <a:pt x="150684" y="210498"/>
                </a:cubicBezTo>
                <a:cubicBezTo>
                  <a:pt x="150684" y="178383"/>
                  <a:pt x="176718" y="152349"/>
                  <a:pt x="208833" y="152349"/>
                </a:cubicBezTo>
                <a:cubicBezTo>
                  <a:pt x="240948" y="152349"/>
                  <a:pt x="266982" y="178383"/>
                  <a:pt x="266982" y="210498"/>
                </a:cubicBezTo>
                <a:cubicBezTo>
                  <a:pt x="266982" y="242613"/>
                  <a:pt x="240946" y="268647"/>
                  <a:pt x="208833" y="2686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ru-RU" sz="14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="" xmlns:a16="http://schemas.microsoft.com/office/drawing/2014/main" id="{A71EE60E-92E7-4916-9C92-9ACF2F9DE1FC}"/>
              </a:ext>
            </a:extLst>
          </p:cNvPr>
          <p:cNvSpPr/>
          <p:nvPr/>
        </p:nvSpPr>
        <p:spPr>
          <a:xfrm>
            <a:off x="7812523" y="2582086"/>
            <a:ext cx="3910745" cy="901151"/>
          </a:xfrm>
          <a:prstGeom prst="roundRect">
            <a:avLst>
              <a:gd name="adj" fmla="val 15609"/>
            </a:avLst>
          </a:prstGeom>
          <a:solidFill>
            <a:srgbClr val="658446"/>
          </a:solidFill>
          <a:ln>
            <a:noFill/>
          </a:ln>
          <a:effectLst>
            <a:outerShdw blurRad="317500" dist="38100" dir="2700000" sx="102000" sy="102000" algn="ctr" rotWithShape="0">
              <a:schemeClr val="tx1"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C4421F7D-763A-4ED5-8B59-5D74073F34D8}"/>
              </a:ext>
            </a:extLst>
          </p:cNvPr>
          <p:cNvSpPr/>
          <p:nvPr/>
        </p:nvSpPr>
        <p:spPr>
          <a:xfrm>
            <a:off x="8669645" y="2863384"/>
            <a:ext cx="30291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 его предотвращению</a:t>
            </a:r>
          </a:p>
        </p:txBody>
      </p:sp>
      <p:grpSp>
        <p:nvGrpSpPr>
          <p:cNvPr id="30" name="Рисунок 70">
            <a:extLst>
              <a:ext uri="{FF2B5EF4-FFF2-40B4-BE49-F238E27FC236}">
                <a16:creationId xmlns="" xmlns:a16="http://schemas.microsoft.com/office/drawing/2014/main" id="{53E42080-3E12-4199-BB1C-1F01D5406B19}"/>
              </a:ext>
            </a:extLst>
          </p:cNvPr>
          <p:cNvGrpSpPr/>
          <p:nvPr/>
        </p:nvGrpSpPr>
        <p:grpSpPr>
          <a:xfrm>
            <a:off x="7978044" y="2744661"/>
            <a:ext cx="576000" cy="576000"/>
            <a:chOff x="9296399" y="4428605"/>
            <a:chExt cx="793923" cy="793923"/>
          </a:xfrm>
          <a:solidFill>
            <a:schemeClr val="bg1"/>
          </a:solidFill>
        </p:grpSpPr>
        <p:sp>
          <p:nvSpPr>
            <p:cNvPr id="31" name="Полилиния: фигура 30">
              <a:extLst>
                <a:ext uri="{FF2B5EF4-FFF2-40B4-BE49-F238E27FC236}">
                  <a16:creationId xmlns="" xmlns:a16="http://schemas.microsoft.com/office/drawing/2014/main" id="{AFCD3C26-C9C2-4C74-A1C8-F5266D99D475}"/>
                </a:ext>
              </a:extLst>
            </p:cNvPr>
            <p:cNvSpPr/>
            <p:nvPr/>
          </p:nvSpPr>
          <p:spPr>
            <a:xfrm>
              <a:off x="9529381" y="4660037"/>
              <a:ext cx="327183" cy="327183"/>
            </a:xfrm>
            <a:custGeom>
              <a:avLst/>
              <a:gdLst>
                <a:gd name="connsiteX0" fmla="*/ 163979 w 327183"/>
                <a:gd name="connsiteY0" fmla="*/ 1163 h 327183"/>
                <a:gd name="connsiteX1" fmla="*/ 1163 w 327183"/>
                <a:gd name="connsiteY1" fmla="*/ 163979 h 327183"/>
                <a:gd name="connsiteX2" fmla="*/ 163979 w 327183"/>
                <a:gd name="connsiteY2" fmla="*/ 326795 h 327183"/>
                <a:gd name="connsiteX3" fmla="*/ 326795 w 327183"/>
                <a:gd name="connsiteY3" fmla="*/ 163979 h 327183"/>
                <a:gd name="connsiteX4" fmla="*/ 163979 w 327183"/>
                <a:gd name="connsiteY4" fmla="*/ 1163 h 327183"/>
                <a:gd name="connsiteX5" fmla="*/ 273465 w 327183"/>
                <a:gd name="connsiteY5" fmla="*/ 133908 h 327183"/>
                <a:gd name="connsiteX6" fmla="*/ 149414 w 327183"/>
                <a:gd name="connsiteY6" fmla="*/ 257958 h 327183"/>
                <a:gd name="connsiteX7" fmla="*/ 132967 w 327183"/>
                <a:gd name="connsiteY7" fmla="*/ 264770 h 327183"/>
                <a:gd name="connsiteX8" fmla="*/ 116521 w 327183"/>
                <a:gd name="connsiteY8" fmla="*/ 257957 h 327183"/>
                <a:gd name="connsiteX9" fmla="*/ 54495 w 327183"/>
                <a:gd name="connsiteY9" fmla="*/ 195932 h 327183"/>
                <a:gd name="connsiteX10" fmla="*/ 54495 w 327183"/>
                <a:gd name="connsiteY10" fmla="*/ 163038 h 327183"/>
                <a:gd name="connsiteX11" fmla="*/ 87389 w 327183"/>
                <a:gd name="connsiteY11" fmla="*/ 163038 h 327183"/>
                <a:gd name="connsiteX12" fmla="*/ 132967 w 327183"/>
                <a:gd name="connsiteY12" fmla="*/ 208617 h 327183"/>
                <a:gd name="connsiteX13" fmla="*/ 240571 w 327183"/>
                <a:gd name="connsiteY13" fmla="*/ 101013 h 327183"/>
                <a:gd name="connsiteX14" fmla="*/ 273465 w 327183"/>
                <a:gd name="connsiteY14" fmla="*/ 101013 h 327183"/>
                <a:gd name="connsiteX15" fmla="*/ 273465 w 327183"/>
                <a:gd name="connsiteY15" fmla="*/ 133908 h 32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7183" h="327183">
                  <a:moveTo>
                    <a:pt x="163979" y="1163"/>
                  </a:moveTo>
                  <a:cubicBezTo>
                    <a:pt x="74202" y="1163"/>
                    <a:pt x="1163" y="74202"/>
                    <a:pt x="1163" y="163979"/>
                  </a:cubicBezTo>
                  <a:cubicBezTo>
                    <a:pt x="1163" y="253756"/>
                    <a:pt x="74202" y="326795"/>
                    <a:pt x="163979" y="326795"/>
                  </a:cubicBezTo>
                  <a:cubicBezTo>
                    <a:pt x="253756" y="326795"/>
                    <a:pt x="326795" y="253756"/>
                    <a:pt x="326795" y="163979"/>
                  </a:cubicBezTo>
                  <a:cubicBezTo>
                    <a:pt x="326795" y="74202"/>
                    <a:pt x="253758" y="1163"/>
                    <a:pt x="163979" y="1163"/>
                  </a:cubicBezTo>
                  <a:close/>
                  <a:moveTo>
                    <a:pt x="273465" y="133908"/>
                  </a:moveTo>
                  <a:lnTo>
                    <a:pt x="149414" y="257958"/>
                  </a:lnTo>
                  <a:cubicBezTo>
                    <a:pt x="144872" y="262499"/>
                    <a:pt x="138919" y="264770"/>
                    <a:pt x="132967" y="264770"/>
                  </a:cubicBezTo>
                  <a:cubicBezTo>
                    <a:pt x="127014" y="264770"/>
                    <a:pt x="121061" y="262499"/>
                    <a:pt x="116521" y="257957"/>
                  </a:cubicBezTo>
                  <a:lnTo>
                    <a:pt x="54495" y="195932"/>
                  </a:lnTo>
                  <a:cubicBezTo>
                    <a:pt x="45412" y="186849"/>
                    <a:pt x="45412" y="172122"/>
                    <a:pt x="54495" y="163038"/>
                  </a:cubicBezTo>
                  <a:cubicBezTo>
                    <a:pt x="63577" y="153956"/>
                    <a:pt x="78305" y="153956"/>
                    <a:pt x="87389" y="163038"/>
                  </a:cubicBezTo>
                  <a:lnTo>
                    <a:pt x="132967" y="208617"/>
                  </a:lnTo>
                  <a:lnTo>
                    <a:pt x="240571" y="101013"/>
                  </a:lnTo>
                  <a:cubicBezTo>
                    <a:pt x="249653" y="91931"/>
                    <a:pt x="264381" y="91931"/>
                    <a:pt x="273465" y="101013"/>
                  </a:cubicBezTo>
                  <a:cubicBezTo>
                    <a:pt x="282548" y="110096"/>
                    <a:pt x="282548" y="124824"/>
                    <a:pt x="273465" y="13390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ru-RU" sz="14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="" xmlns:a16="http://schemas.microsoft.com/office/drawing/2014/main" id="{5E5B32F5-EE68-42BB-8E59-7193ECE1B1F9}"/>
                </a:ext>
              </a:extLst>
            </p:cNvPr>
            <p:cNvSpPr/>
            <p:nvPr/>
          </p:nvSpPr>
          <p:spPr>
            <a:xfrm>
              <a:off x="9389825" y="4427443"/>
              <a:ext cx="606297" cy="795474"/>
            </a:xfrm>
            <a:custGeom>
              <a:avLst/>
              <a:gdLst>
                <a:gd name="connsiteX0" fmla="*/ 582650 w 606296"/>
                <a:gd name="connsiteY0" fmla="*/ 125213 h 795473"/>
                <a:gd name="connsiteX1" fmla="*/ 334387 w 606296"/>
                <a:gd name="connsiteY1" fmla="*/ 22379 h 795473"/>
                <a:gd name="connsiteX2" fmla="*/ 319984 w 606296"/>
                <a:gd name="connsiteY2" fmla="*/ 7976 h 795473"/>
                <a:gd name="connsiteX3" fmla="*/ 287090 w 606296"/>
                <a:gd name="connsiteY3" fmla="*/ 7976 h 795473"/>
                <a:gd name="connsiteX4" fmla="*/ 272685 w 606296"/>
                <a:gd name="connsiteY4" fmla="*/ 22379 h 795473"/>
                <a:gd name="connsiteX5" fmla="*/ 24422 w 606296"/>
                <a:gd name="connsiteY5" fmla="*/ 125213 h 795473"/>
                <a:gd name="connsiteX6" fmla="*/ 1163 w 606296"/>
                <a:gd name="connsiteY6" fmla="*/ 148472 h 795473"/>
                <a:gd name="connsiteX7" fmla="*/ 1163 w 606296"/>
                <a:gd name="connsiteY7" fmla="*/ 380481 h 795473"/>
                <a:gd name="connsiteX8" fmla="*/ 295961 w 606296"/>
                <a:gd name="connsiteY8" fmla="*/ 793818 h 795473"/>
                <a:gd name="connsiteX9" fmla="*/ 303536 w 606296"/>
                <a:gd name="connsiteY9" fmla="*/ 795085 h 795473"/>
                <a:gd name="connsiteX10" fmla="*/ 311111 w 606296"/>
                <a:gd name="connsiteY10" fmla="*/ 793818 h 795473"/>
                <a:gd name="connsiteX11" fmla="*/ 605909 w 606296"/>
                <a:gd name="connsiteY11" fmla="*/ 380481 h 795473"/>
                <a:gd name="connsiteX12" fmla="*/ 605909 w 606296"/>
                <a:gd name="connsiteY12" fmla="*/ 148472 h 795473"/>
                <a:gd name="connsiteX13" fmla="*/ 582650 w 606296"/>
                <a:gd name="connsiteY13" fmla="*/ 125213 h 795473"/>
                <a:gd name="connsiteX14" fmla="*/ 303536 w 606296"/>
                <a:gd name="connsiteY14" fmla="*/ 605908 h 795473"/>
                <a:gd name="connsiteX15" fmla="*/ 94201 w 606296"/>
                <a:gd name="connsiteY15" fmla="*/ 396573 h 795473"/>
                <a:gd name="connsiteX16" fmla="*/ 303536 w 606296"/>
                <a:gd name="connsiteY16" fmla="*/ 187238 h 795473"/>
                <a:gd name="connsiteX17" fmla="*/ 512871 w 606296"/>
                <a:gd name="connsiteY17" fmla="*/ 396573 h 795473"/>
                <a:gd name="connsiteX18" fmla="*/ 303536 w 606296"/>
                <a:gd name="connsiteY18" fmla="*/ 605908 h 79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06296" h="795473">
                  <a:moveTo>
                    <a:pt x="582650" y="125213"/>
                  </a:moveTo>
                  <a:cubicBezTo>
                    <a:pt x="488869" y="125213"/>
                    <a:pt x="400700" y="88692"/>
                    <a:pt x="334387" y="22379"/>
                  </a:cubicBezTo>
                  <a:lnTo>
                    <a:pt x="319984" y="7976"/>
                  </a:lnTo>
                  <a:cubicBezTo>
                    <a:pt x="310903" y="-1109"/>
                    <a:pt x="296174" y="-1106"/>
                    <a:pt x="287090" y="7976"/>
                  </a:cubicBezTo>
                  <a:lnTo>
                    <a:pt x="272685" y="22379"/>
                  </a:lnTo>
                  <a:cubicBezTo>
                    <a:pt x="206372" y="88692"/>
                    <a:pt x="118205" y="125213"/>
                    <a:pt x="24422" y="125213"/>
                  </a:cubicBezTo>
                  <a:cubicBezTo>
                    <a:pt x="11577" y="125213"/>
                    <a:pt x="1163" y="135627"/>
                    <a:pt x="1163" y="148472"/>
                  </a:cubicBezTo>
                  <a:lnTo>
                    <a:pt x="1163" y="380481"/>
                  </a:lnTo>
                  <a:cubicBezTo>
                    <a:pt x="1163" y="566977"/>
                    <a:pt x="119633" y="733083"/>
                    <a:pt x="295961" y="793818"/>
                  </a:cubicBezTo>
                  <a:cubicBezTo>
                    <a:pt x="298416" y="794663"/>
                    <a:pt x="300974" y="795085"/>
                    <a:pt x="303536" y="795085"/>
                  </a:cubicBezTo>
                  <a:cubicBezTo>
                    <a:pt x="306098" y="795085"/>
                    <a:pt x="308658" y="794663"/>
                    <a:pt x="311111" y="793818"/>
                  </a:cubicBezTo>
                  <a:cubicBezTo>
                    <a:pt x="487439" y="733083"/>
                    <a:pt x="605909" y="566975"/>
                    <a:pt x="605909" y="380481"/>
                  </a:cubicBezTo>
                  <a:lnTo>
                    <a:pt x="605909" y="148472"/>
                  </a:lnTo>
                  <a:cubicBezTo>
                    <a:pt x="605909" y="135627"/>
                    <a:pt x="595495" y="125213"/>
                    <a:pt x="582650" y="125213"/>
                  </a:cubicBezTo>
                  <a:close/>
                  <a:moveTo>
                    <a:pt x="303536" y="605908"/>
                  </a:moveTo>
                  <a:cubicBezTo>
                    <a:pt x="188109" y="605908"/>
                    <a:pt x="94201" y="512000"/>
                    <a:pt x="94201" y="396573"/>
                  </a:cubicBezTo>
                  <a:cubicBezTo>
                    <a:pt x="94201" y="281146"/>
                    <a:pt x="188109" y="187238"/>
                    <a:pt x="303536" y="187238"/>
                  </a:cubicBezTo>
                  <a:cubicBezTo>
                    <a:pt x="418963" y="187238"/>
                    <a:pt x="512871" y="281146"/>
                    <a:pt x="512871" y="396573"/>
                  </a:cubicBezTo>
                  <a:cubicBezTo>
                    <a:pt x="512871" y="512000"/>
                    <a:pt x="418965" y="605908"/>
                    <a:pt x="303536" y="60590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ru-RU" sz="14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3" name="Равнобедренный треугольник 32">
            <a:extLst>
              <a:ext uri="{FF2B5EF4-FFF2-40B4-BE49-F238E27FC236}">
                <a16:creationId xmlns="" xmlns:a16="http://schemas.microsoft.com/office/drawing/2014/main" id="{0D9058AB-6F1C-4D9F-A9D3-BEA0F0DD2ACF}"/>
              </a:ext>
            </a:extLst>
          </p:cNvPr>
          <p:cNvSpPr/>
          <p:nvPr/>
        </p:nvSpPr>
        <p:spPr>
          <a:xfrm rot="10800000">
            <a:off x="9613275" y="2186871"/>
            <a:ext cx="309240" cy="266588"/>
          </a:xfrm>
          <a:prstGeom prst="triangle">
            <a:avLst/>
          </a:prstGeom>
          <a:solidFill>
            <a:srgbClr val="E21A1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ru-RU" sz="1600">
              <a:solidFill>
                <a:prstClr val="white"/>
              </a:solidFill>
              <a:latin typeface="Raleway Medium" panose="020B0503030101060003" pitchFamily="34" charset="0"/>
            </a:endParaRPr>
          </a:p>
        </p:txBody>
      </p:sp>
      <p:sp>
        <p:nvSpPr>
          <p:cNvPr id="185" name="Прямоугольник: скругленные углы 184">
            <a:extLst>
              <a:ext uri="{FF2B5EF4-FFF2-40B4-BE49-F238E27FC236}">
                <a16:creationId xmlns="" xmlns:a16="http://schemas.microsoft.com/office/drawing/2014/main" id="{A8D75C3F-88E9-422F-94D1-E64CF061781B}"/>
              </a:ext>
            </a:extLst>
          </p:cNvPr>
          <p:cNvSpPr/>
          <p:nvPr/>
        </p:nvSpPr>
        <p:spPr>
          <a:xfrm>
            <a:off x="417028" y="3607688"/>
            <a:ext cx="7167998" cy="742388"/>
          </a:xfrm>
          <a:prstGeom prst="roundRect">
            <a:avLst>
              <a:gd name="adj" fmla="val 11771"/>
            </a:avLst>
          </a:prstGeom>
          <a:solidFill>
            <a:srgbClr val="61B9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ru-RU" sz="16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6" name="Прямоугольник 185">
            <a:extLst>
              <a:ext uri="{FF2B5EF4-FFF2-40B4-BE49-F238E27FC236}">
                <a16:creationId xmlns="" xmlns:a16="http://schemas.microsoft.com/office/drawing/2014/main" id="{EA4EFF5B-D447-4823-9F12-0E4817B91BE2}"/>
              </a:ext>
            </a:extLst>
          </p:cNvPr>
          <p:cNvSpPr/>
          <p:nvPr/>
        </p:nvSpPr>
        <p:spPr>
          <a:xfrm>
            <a:off x="417028" y="3686495"/>
            <a:ext cx="7167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Основные принципы </a:t>
            </a:r>
          </a:p>
          <a:p>
            <a:pPr algn="ctr" defTabSz="609585"/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обеспечения безопасности труда (ст. 209</a:t>
            </a:r>
            <a:r>
              <a:rPr lang="ru-RU" sz="1600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187" name="Прямоугольник: скругленные углы 186">
            <a:extLst>
              <a:ext uri="{FF2B5EF4-FFF2-40B4-BE49-F238E27FC236}">
                <a16:creationId xmlns="" xmlns:a16="http://schemas.microsoft.com/office/drawing/2014/main" id="{C2EF8842-C03E-4181-8DA6-909DA06F6969}"/>
              </a:ext>
            </a:extLst>
          </p:cNvPr>
          <p:cNvSpPr/>
          <p:nvPr/>
        </p:nvSpPr>
        <p:spPr>
          <a:xfrm>
            <a:off x="417028" y="4473846"/>
            <a:ext cx="3466800" cy="741600"/>
          </a:xfrm>
          <a:prstGeom prst="roundRect">
            <a:avLst>
              <a:gd name="adj" fmla="val 12310"/>
            </a:avLst>
          </a:prstGeom>
          <a:solidFill>
            <a:schemeClr val="bg1"/>
          </a:solidFill>
          <a:ln>
            <a:noFill/>
          </a:ln>
          <a:effectLst>
            <a:outerShdw blurRad="317500" dist="38100" dir="2700000" sx="102000" sy="102000" algn="ctr" rotWithShape="0">
              <a:schemeClr val="tx1"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8" name="Рисунок 187">
            <a:extLst>
              <a:ext uri="{FF2B5EF4-FFF2-40B4-BE49-F238E27FC236}">
                <a16:creationId xmlns="" xmlns:a16="http://schemas.microsoft.com/office/drawing/2014/main" id="{30552A73-0EEE-48DD-A906-F14C2A7F01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32072" y="4472731"/>
            <a:ext cx="751756" cy="751756"/>
          </a:xfrm>
          <a:prstGeom prst="rect">
            <a:avLst/>
          </a:prstGeom>
        </p:spPr>
      </p:pic>
      <p:sp>
        <p:nvSpPr>
          <p:cNvPr id="189" name="Прямоугольник: скругленные углы 188">
            <a:extLst>
              <a:ext uri="{FF2B5EF4-FFF2-40B4-BE49-F238E27FC236}">
                <a16:creationId xmlns="" xmlns:a16="http://schemas.microsoft.com/office/drawing/2014/main" id="{520B4FA2-834C-475C-B7E5-D16290AC13F8}"/>
              </a:ext>
            </a:extLst>
          </p:cNvPr>
          <p:cNvSpPr/>
          <p:nvPr/>
        </p:nvSpPr>
        <p:spPr>
          <a:xfrm>
            <a:off x="4118226" y="4472729"/>
            <a:ext cx="3466800" cy="741600"/>
          </a:xfrm>
          <a:prstGeom prst="roundRect">
            <a:avLst>
              <a:gd name="adj" fmla="val 12142"/>
            </a:avLst>
          </a:prstGeom>
          <a:solidFill>
            <a:schemeClr val="bg1"/>
          </a:solidFill>
          <a:ln>
            <a:noFill/>
          </a:ln>
          <a:effectLst>
            <a:outerShdw blurRad="317500" dist="38100" dir="2700000" sx="102000" sy="102000" algn="ctr" rotWithShape="0">
              <a:schemeClr val="tx1"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0" name="Рисунок 189">
            <a:extLst>
              <a:ext uri="{FF2B5EF4-FFF2-40B4-BE49-F238E27FC236}">
                <a16:creationId xmlns="" xmlns:a16="http://schemas.microsoft.com/office/drawing/2014/main" id="{050A9D1F-B214-48A0-8B8A-772A0D176B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33270" y="4471614"/>
            <a:ext cx="751756" cy="751756"/>
          </a:xfrm>
          <a:prstGeom prst="rect">
            <a:avLst/>
          </a:prstGeom>
        </p:spPr>
      </p:pic>
      <p:sp>
        <p:nvSpPr>
          <p:cNvPr id="191" name="Прямоугольник 190">
            <a:extLst>
              <a:ext uri="{FF2B5EF4-FFF2-40B4-BE49-F238E27FC236}">
                <a16:creationId xmlns="" xmlns:a16="http://schemas.microsoft.com/office/drawing/2014/main" id="{278E461E-E49B-488A-BB15-CC6AF6403365}"/>
              </a:ext>
            </a:extLst>
          </p:cNvPr>
          <p:cNvSpPr/>
          <p:nvPr/>
        </p:nvSpPr>
        <p:spPr>
          <a:xfrm>
            <a:off x="575068" y="4581919"/>
            <a:ext cx="3308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ru-RU" sz="14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Предупреждение </a:t>
            </a:r>
            <a:endParaRPr lang="en-US" sz="1400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defTabSz="609585"/>
            <a:r>
              <a:rPr lang="ru-RU" sz="14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профилактика опасностей</a:t>
            </a:r>
          </a:p>
        </p:txBody>
      </p:sp>
      <p:sp>
        <p:nvSpPr>
          <p:cNvPr id="192" name="Прямоугольник 191">
            <a:extLst>
              <a:ext uri="{FF2B5EF4-FFF2-40B4-BE49-F238E27FC236}">
                <a16:creationId xmlns="" xmlns:a16="http://schemas.microsoft.com/office/drawing/2014/main" id="{F54ECE67-4E66-4056-AA21-FFB2AEC2F31B}"/>
              </a:ext>
            </a:extLst>
          </p:cNvPr>
          <p:cNvSpPr/>
          <p:nvPr/>
        </p:nvSpPr>
        <p:spPr>
          <a:xfrm>
            <a:off x="4276266" y="4585197"/>
            <a:ext cx="3308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ru-RU" sz="14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Минимизация</a:t>
            </a:r>
            <a:r>
              <a:rPr lang="en-US" sz="14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повреждения здоровья работников</a:t>
            </a:r>
          </a:p>
        </p:txBody>
      </p:sp>
      <p:sp>
        <p:nvSpPr>
          <p:cNvPr id="194" name="Прямоугольник: скругленные углы 193">
            <a:extLst>
              <a:ext uri="{FF2B5EF4-FFF2-40B4-BE49-F238E27FC236}">
                <a16:creationId xmlns="" xmlns:a16="http://schemas.microsoft.com/office/drawing/2014/main" id="{56CD42CB-C2C9-4721-A38B-7623804CFE85}"/>
              </a:ext>
            </a:extLst>
          </p:cNvPr>
          <p:cNvSpPr/>
          <p:nvPr/>
        </p:nvSpPr>
        <p:spPr>
          <a:xfrm>
            <a:off x="417029" y="5346024"/>
            <a:ext cx="3466800" cy="980296"/>
          </a:xfrm>
          <a:prstGeom prst="roundRect">
            <a:avLst>
              <a:gd name="adj" fmla="val 11771"/>
            </a:avLst>
          </a:prstGeom>
          <a:solidFill>
            <a:srgbClr val="61B9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ru-RU" sz="16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5" name="Прямоугольник 194">
            <a:extLst>
              <a:ext uri="{FF2B5EF4-FFF2-40B4-BE49-F238E27FC236}">
                <a16:creationId xmlns="" xmlns:a16="http://schemas.microsoft.com/office/drawing/2014/main" id="{3D87F523-855B-40E7-A631-3EFDB020736D}"/>
              </a:ext>
            </a:extLst>
          </p:cNvPr>
          <p:cNvSpPr/>
          <p:nvPr/>
        </p:nvSpPr>
        <p:spPr>
          <a:xfrm>
            <a:off x="417029" y="5543785"/>
            <a:ext cx="346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Профессиональные </a:t>
            </a:r>
          </a:p>
          <a:p>
            <a:pPr algn="ctr" defTabSz="609585"/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риски (ст. 218)</a:t>
            </a:r>
          </a:p>
        </p:txBody>
      </p:sp>
      <p:sp>
        <p:nvSpPr>
          <p:cNvPr id="196" name="Прямоугольник: скругленные углы 195">
            <a:extLst>
              <a:ext uri="{FF2B5EF4-FFF2-40B4-BE49-F238E27FC236}">
                <a16:creationId xmlns="" xmlns:a16="http://schemas.microsoft.com/office/drawing/2014/main" id="{6E0BC9FD-20E5-4139-9CB1-37493F015A6D}"/>
              </a:ext>
            </a:extLst>
          </p:cNvPr>
          <p:cNvSpPr/>
          <p:nvPr/>
        </p:nvSpPr>
        <p:spPr>
          <a:xfrm>
            <a:off x="4118227" y="5346024"/>
            <a:ext cx="3466800" cy="980296"/>
          </a:xfrm>
          <a:prstGeom prst="roundRect">
            <a:avLst>
              <a:gd name="adj" fmla="val 10178"/>
            </a:avLst>
          </a:prstGeom>
          <a:solidFill>
            <a:schemeClr val="bg1"/>
          </a:solidFill>
          <a:ln>
            <a:noFill/>
          </a:ln>
          <a:effectLst>
            <a:outerShdw blurRad="317500" dist="38100" dir="2700000" sx="102000" sy="102000" algn="ctr" rotWithShape="0">
              <a:schemeClr val="tx1"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7" name="Рисунок 196">
            <a:extLst>
              <a:ext uri="{FF2B5EF4-FFF2-40B4-BE49-F238E27FC236}">
                <a16:creationId xmlns="" xmlns:a16="http://schemas.microsoft.com/office/drawing/2014/main" id="{4CCD7C59-D1D7-4BBE-97EA-E8661D387E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04731" y="5346025"/>
            <a:ext cx="980295" cy="980295"/>
          </a:xfrm>
          <a:prstGeom prst="rect">
            <a:avLst/>
          </a:prstGeom>
        </p:spPr>
      </p:pic>
      <p:sp>
        <p:nvSpPr>
          <p:cNvPr id="198" name="Прямоугольник 197">
            <a:extLst>
              <a:ext uri="{FF2B5EF4-FFF2-40B4-BE49-F238E27FC236}">
                <a16:creationId xmlns="" xmlns:a16="http://schemas.microsoft.com/office/drawing/2014/main" id="{A309B4AD-5C7A-464B-A0D8-55819E766279}"/>
              </a:ext>
            </a:extLst>
          </p:cNvPr>
          <p:cNvSpPr/>
          <p:nvPr/>
        </p:nvSpPr>
        <p:spPr>
          <a:xfrm>
            <a:off x="4276265" y="5355065"/>
            <a:ext cx="33087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ru-RU" sz="14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Организация и реализация </a:t>
            </a:r>
          </a:p>
          <a:p>
            <a:pPr defTabSz="609585"/>
            <a:r>
              <a:rPr lang="ru-RU" sz="14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системных мероприятий </a:t>
            </a:r>
          </a:p>
          <a:p>
            <a:pPr defTabSz="609585"/>
            <a:r>
              <a:rPr lang="ru-RU" sz="14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управлению </a:t>
            </a:r>
          </a:p>
          <a:p>
            <a:pPr defTabSz="609585"/>
            <a:r>
              <a:rPr lang="ru-RU" sz="14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профессиональными рисками</a:t>
            </a:r>
          </a:p>
        </p:txBody>
      </p:sp>
      <p:pic>
        <p:nvPicPr>
          <p:cNvPr id="200" name="Picture 2">
            <a:extLst>
              <a:ext uri="{FF2B5EF4-FFF2-40B4-BE49-F238E27FC236}">
                <a16:creationId xmlns="" xmlns:a16="http://schemas.microsoft.com/office/drawing/2014/main" id="{450DCF32-E66A-4903-9D2A-F39F36650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9626" b="97861" l="4252" r="98268">
                        <a14:foregroundMark x1="5827" y1="27273" x2="8346" y2="80481"/>
                        <a14:foregroundMark x1="42047" y1="33155" x2="33071" y2="88770"/>
                        <a14:foregroundMark x1="67244" y1="37166" x2="74646" y2="90642"/>
                        <a14:foregroundMark x1="93543" y1="28877" x2="44094" y2="30214"/>
                        <a14:foregroundMark x1="44094" y1="30214" x2="6299" y2="72995"/>
                        <a14:foregroundMark x1="6299" y1="72995" x2="52598" y2="86096"/>
                        <a14:foregroundMark x1="52598" y1="86096" x2="90079" y2="47594"/>
                        <a14:foregroundMark x1="90079" y1="47594" x2="91811" y2="33422"/>
                        <a14:foregroundMark x1="90709" y1="74866" x2="53701" y2="28075"/>
                        <a14:foregroundMark x1="53701" y1="28075" x2="29606" y2="87701"/>
                        <a14:foregroundMark x1="29606" y1="87701" x2="4252" y2="30481"/>
                        <a14:foregroundMark x1="4252" y1="30481" x2="53701" y2="24599"/>
                        <a14:foregroundMark x1="53701" y1="24599" x2="98425" y2="51070"/>
                        <a14:foregroundMark x1="98425" y1="51070" x2="56378" y2="87968"/>
                        <a14:foregroundMark x1="56378" y1="87968" x2="26614" y2="35561"/>
                        <a14:foregroundMark x1="26614" y1="35561" x2="77165" y2="40374"/>
                        <a14:foregroundMark x1="77165" y1="40374" x2="80472" y2="47059"/>
                        <a14:foregroundMark x1="57008" y1="41979" x2="56378" y2="85829"/>
                        <a14:foregroundMark x1="64094" y1="40642" x2="59055" y2="75668"/>
                        <a14:foregroundMark x1="68189" y1="47059" x2="57008" y2="71123"/>
                        <a14:foregroundMark x1="53071" y1="42246" x2="51024" y2="77005"/>
                        <a14:foregroundMark x1="49449" y1="41176" x2="48189" y2="78075"/>
                        <a14:foregroundMark x1="52283" y1="55080" x2="70394" y2="74866"/>
                        <a14:foregroundMark x1="50236" y1="58556" x2="83622" y2="54813"/>
                        <a14:foregroundMark x1="70866" y1="63102" x2="48976" y2="82888"/>
                        <a14:foregroundMark x1="68819" y1="58824" x2="47244" y2="81016"/>
                        <a14:foregroundMark x1="26299" y1="94920" x2="94961" y2="88235"/>
                        <a14:foregroundMark x1="74961" y1="83155" x2="84724" y2="85027"/>
                        <a14:foregroundMark x1="68819" y1="83422" x2="69764" y2="90642"/>
                        <a14:foregroundMark x1="83622" y1="22193" x2="97480" y2="32086"/>
                        <a14:foregroundMark x1="5669" y1="24332" x2="4252" y2="57219"/>
                        <a14:foregroundMark x1="5197" y1="62567" x2="17008" y2="97861"/>
                        <a14:foregroundMark x1="10866" y1="96257" x2="5197" y2="60963"/>
                        <a14:foregroundMark x1="56378" y1="70588" x2="54016" y2="4839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149531" y="266040"/>
            <a:ext cx="1047750" cy="69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Прямоугольник: скругленные углы 56">
            <a:extLst>
              <a:ext uri="{FF2B5EF4-FFF2-40B4-BE49-F238E27FC236}">
                <a16:creationId xmlns="" xmlns:a16="http://schemas.microsoft.com/office/drawing/2014/main" id="{CD6C6490-7EAA-46EA-90A9-7F8E5A2AC977}"/>
              </a:ext>
            </a:extLst>
          </p:cNvPr>
          <p:cNvSpPr/>
          <p:nvPr/>
        </p:nvSpPr>
        <p:spPr>
          <a:xfrm>
            <a:off x="7812523" y="3602241"/>
            <a:ext cx="3910745" cy="2706931"/>
          </a:xfrm>
          <a:prstGeom prst="roundRect">
            <a:avLst>
              <a:gd name="adj" fmla="val 2942"/>
            </a:avLst>
          </a:prstGeom>
          <a:solidFill>
            <a:schemeClr val="bg1"/>
          </a:solidFill>
          <a:ln>
            <a:noFill/>
          </a:ln>
          <a:effectLst>
            <a:outerShdw blurRad="317500" dist="38100" dir="2700000" sx="102000" sy="102000" algn="ctr" rotWithShape="0">
              <a:schemeClr val="tx1"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Равнобедренный треугольник 57">
            <a:extLst>
              <a:ext uri="{FF2B5EF4-FFF2-40B4-BE49-F238E27FC236}">
                <a16:creationId xmlns="" xmlns:a16="http://schemas.microsoft.com/office/drawing/2014/main" id="{FE1B5883-FE13-4854-924A-541614261749}"/>
              </a:ext>
            </a:extLst>
          </p:cNvPr>
          <p:cNvSpPr/>
          <p:nvPr/>
        </p:nvSpPr>
        <p:spPr>
          <a:xfrm rot="5400000">
            <a:off x="3859167" y="5738060"/>
            <a:ext cx="227618" cy="196224"/>
          </a:xfrm>
          <a:prstGeom prst="triangle">
            <a:avLst/>
          </a:prstGeom>
          <a:solidFill>
            <a:srgbClr val="61B9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ru-RU" sz="16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9" name="Равнобедренный треугольник 58">
            <a:extLst>
              <a:ext uri="{FF2B5EF4-FFF2-40B4-BE49-F238E27FC236}">
                <a16:creationId xmlns="" xmlns:a16="http://schemas.microsoft.com/office/drawing/2014/main" id="{E622DC46-51B5-4239-BCCB-5D9A6F7AC8DC}"/>
              </a:ext>
            </a:extLst>
          </p:cNvPr>
          <p:cNvSpPr/>
          <p:nvPr/>
        </p:nvSpPr>
        <p:spPr>
          <a:xfrm rot="10800000">
            <a:off x="2036620" y="4344264"/>
            <a:ext cx="227618" cy="196224"/>
          </a:xfrm>
          <a:prstGeom prst="triangle">
            <a:avLst/>
          </a:prstGeom>
          <a:solidFill>
            <a:srgbClr val="61B9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ru-RU" sz="16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0" name="Равнобедренный треугольник 59">
            <a:extLst>
              <a:ext uri="{FF2B5EF4-FFF2-40B4-BE49-F238E27FC236}">
                <a16:creationId xmlns="" xmlns:a16="http://schemas.microsoft.com/office/drawing/2014/main" id="{41693E47-65E9-4F75-AC4C-D4DD7BE1A848}"/>
              </a:ext>
            </a:extLst>
          </p:cNvPr>
          <p:cNvSpPr/>
          <p:nvPr/>
        </p:nvSpPr>
        <p:spPr>
          <a:xfrm rot="10800000">
            <a:off x="5737818" y="4344264"/>
            <a:ext cx="227618" cy="196224"/>
          </a:xfrm>
          <a:prstGeom prst="triangle">
            <a:avLst/>
          </a:prstGeom>
          <a:solidFill>
            <a:srgbClr val="61B9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ru-RU" sz="16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D62B3B8F-D078-4D62-8A77-AA5676CADD3F}"/>
              </a:ext>
            </a:extLst>
          </p:cNvPr>
          <p:cNvSpPr/>
          <p:nvPr/>
        </p:nvSpPr>
        <p:spPr>
          <a:xfrm>
            <a:off x="7812522" y="3766822"/>
            <a:ext cx="3923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ru-RU" sz="16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Структура </a:t>
            </a:r>
            <a:r>
              <a:rPr lang="ru-RU" sz="1600" b="1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Х</a:t>
            </a:r>
            <a:r>
              <a:rPr lang="ru-RU" sz="16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раздела переформатирована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AF02EF31-8958-433A-B005-76A387622229}"/>
              </a:ext>
            </a:extLst>
          </p:cNvPr>
          <p:cNvSpPr/>
          <p:nvPr/>
        </p:nvSpPr>
        <p:spPr>
          <a:xfrm>
            <a:off x="7812522" y="4608618"/>
            <a:ext cx="3923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ru-RU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глава </a:t>
            </a:r>
            <a:r>
              <a:rPr lang="ru-RU" b="1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36.1</a:t>
            </a:r>
            <a:endParaRPr lang="ru-RU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6" name="Знак ''плюс'' 35">
            <a:extLst>
              <a:ext uri="{FF2B5EF4-FFF2-40B4-BE49-F238E27FC236}">
                <a16:creationId xmlns="" xmlns:a16="http://schemas.microsoft.com/office/drawing/2014/main" id="{6C00005A-D56B-4444-8232-BFD5EC2F5F73}"/>
              </a:ext>
            </a:extLst>
          </p:cNvPr>
          <p:cNvSpPr/>
          <p:nvPr/>
        </p:nvSpPr>
        <p:spPr>
          <a:xfrm>
            <a:off x="9539117" y="4262481"/>
            <a:ext cx="418266" cy="418266"/>
          </a:xfrm>
          <a:prstGeom prst="mathPlus">
            <a:avLst/>
          </a:prstGeom>
          <a:solidFill>
            <a:srgbClr val="61B9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ru-RU" sz="16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233FD324-8FC2-4AA5-95E6-DCEE048A8A15}"/>
              </a:ext>
            </a:extLst>
          </p:cNvPr>
          <p:cNvSpPr txBox="1"/>
          <p:nvPr/>
        </p:nvSpPr>
        <p:spPr>
          <a:xfrm>
            <a:off x="8378835" y="5340291"/>
            <a:ext cx="1308327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defTabSz="1365835">
              <a:defRPr sz="2400" b="1" kern="0">
                <a:solidFill>
                  <a:prstClr val="black">
                    <a:lumMod val="75000"/>
                    <a:lumOff val="25000"/>
                  </a:prstClr>
                </a:solidFill>
                <a:latin typeface="Raleway ExtraBold" panose="020B0503030101060003" pitchFamily="34" charset="0"/>
              </a:defRPr>
            </a:lvl1pPr>
          </a:lstStyle>
          <a:p>
            <a:r>
              <a:rPr lang="ru-RU" sz="4800" dirty="0">
                <a:solidFill>
                  <a:srgbClr val="626B4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52AA9590-79F7-4F77-8611-82E48A65EF35}"/>
              </a:ext>
            </a:extLst>
          </p:cNvPr>
          <p:cNvSpPr txBox="1"/>
          <p:nvPr/>
        </p:nvSpPr>
        <p:spPr>
          <a:xfrm>
            <a:off x="10039434" y="5361653"/>
            <a:ext cx="1308327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defTabSz="1365835">
              <a:defRPr sz="2400" b="1" kern="0">
                <a:solidFill>
                  <a:prstClr val="black">
                    <a:lumMod val="75000"/>
                    <a:lumOff val="25000"/>
                  </a:prstClr>
                </a:solidFill>
                <a:latin typeface="Raleway ExtraBold" panose="020B0503030101060003" pitchFamily="34" charset="0"/>
              </a:defRPr>
            </a:lvl1pPr>
          </a:lstStyle>
          <a:p>
            <a:r>
              <a:rPr lang="ru-RU" sz="4800" dirty="0">
                <a:solidFill>
                  <a:srgbClr val="626B4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38</a:t>
            </a:r>
          </a:p>
        </p:txBody>
      </p:sp>
      <p:sp>
        <p:nvSpPr>
          <p:cNvPr id="61" name="Равнобедренный треугольник 60">
            <a:extLst>
              <a:ext uri="{FF2B5EF4-FFF2-40B4-BE49-F238E27FC236}">
                <a16:creationId xmlns="" xmlns:a16="http://schemas.microsoft.com/office/drawing/2014/main" id="{F79335EF-D7E5-4C03-AD38-83F9ACFCE4A7}"/>
              </a:ext>
            </a:extLst>
          </p:cNvPr>
          <p:cNvSpPr/>
          <p:nvPr/>
        </p:nvSpPr>
        <p:spPr>
          <a:xfrm rot="5400000">
            <a:off x="9639009" y="5652370"/>
            <a:ext cx="309240" cy="266588"/>
          </a:xfrm>
          <a:prstGeom prst="triangle">
            <a:avLst/>
          </a:prstGeom>
          <a:solidFill>
            <a:srgbClr val="61B9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ru-RU" sz="1600" dirty="0">
              <a:solidFill>
                <a:srgbClr val="A3A86B"/>
              </a:solidFill>
              <a:latin typeface="Raleway Medium" panose="020B0503030101060003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9F58495-B882-4610-BBF9-90F186A8F36B}"/>
              </a:ext>
            </a:extLst>
          </p:cNvPr>
          <p:cNvSpPr/>
          <p:nvPr/>
        </p:nvSpPr>
        <p:spPr>
          <a:xfrm>
            <a:off x="8244882" y="5054782"/>
            <a:ext cx="30460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09585"/>
            <a:r>
              <a:rPr lang="ru-RU" sz="14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количество статей увеличено:</a:t>
            </a:r>
          </a:p>
        </p:txBody>
      </p:sp>
    </p:spTree>
    <p:extLst>
      <p:ext uri="{BB962C8B-B14F-4D97-AF65-F5344CB8AC3E}">
        <p14:creationId xmlns="" xmlns:p14="http://schemas.microsoft.com/office/powerpoint/2010/main" val="811997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2">
            <a:extLst>
              <a:ext uri="{FF2B5EF4-FFF2-40B4-BE49-F238E27FC236}">
                <a16:creationId xmlns="" xmlns:a16="http://schemas.microsoft.com/office/drawing/2014/main" id="{AAA23629-7DB1-4682-8E0D-D85D74A6A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18" y="-48683"/>
            <a:ext cx="11391900" cy="1024468"/>
          </a:xfrm>
        </p:spPr>
        <p:txBody>
          <a:bodyPr/>
          <a:lstStyle/>
          <a:p>
            <a:pPr eaLnBrk="1" hangingPunct="1"/>
            <a:r>
              <a:rPr kumimoji="0" lang="ru-RU" altLang="ru-RU" sz="2000" dirty="0">
                <a:ea typeface="Arial" panose="020B0604020202020204" pitchFamily="34" charset="0"/>
              </a:rPr>
              <a:t>Х РАЗДЕЛ «ОХРАНА ТРУДА» (новая структура и редакция)</a:t>
            </a:r>
          </a:p>
        </p:txBody>
      </p:sp>
      <p:pic>
        <p:nvPicPr>
          <p:cNvPr id="200" name="Picture 2">
            <a:extLst>
              <a:ext uri="{FF2B5EF4-FFF2-40B4-BE49-F238E27FC236}">
                <a16:creationId xmlns="" xmlns:a16="http://schemas.microsoft.com/office/drawing/2014/main" id="{450DCF32-E66A-4903-9D2A-F39F36650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626" b="97861" l="4252" r="98268">
                        <a14:foregroundMark x1="5827" y1="27273" x2="8346" y2="80481"/>
                        <a14:foregroundMark x1="42047" y1="33155" x2="33071" y2="88770"/>
                        <a14:foregroundMark x1="67244" y1="37166" x2="74646" y2="90642"/>
                        <a14:foregroundMark x1="93543" y1="28877" x2="44094" y2="30214"/>
                        <a14:foregroundMark x1="44094" y1="30214" x2="6299" y2="72995"/>
                        <a14:foregroundMark x1="6299" y1="72995" x2="52598" y2="86096"/>
                        <a14:foregroundMark x1="52598" y1="86096" x2="90079" y2="47594"/>
                        <a14:foregroundMark x1="90079" y1="47594" x2="91811" y2="33422"/>
                        <a14:foregroundMark x1="90709" y1="74866" x2="53701" y2="28075"/>
                        <a14:foregroundMark x1="53701" y1="28075" x2="29606" y2="87701"/>
                        <a14:foregroundMark x1="29606" y1="87701" x2="4252" y2="30481"/>
                        <a14:foregroundMark x1="4252" y1="30481" x2="53701" y2="24599"/>
                        <a14:foregroundMark x1="53701" y1="24599" x2="98425" y2="51070"/>
                        <a14:foregroundMark x1="98425" y1="51070" x2="56378" y2="87968"/>
                        <a14:foregroundMark x1="56378" y1="87968" x2="26614" y2="35561"/>
                        <a14:foregroundMark x1="26614" y1="35561" x2="77165" y2="40374"/>
                        <a14:foregroundMark x1="77165" y1="40374" x2="80472" y2="47059"/>
                        <a14:foregroundMark x1="57008" y1="41979" x2="56378" y2="85829"/>
                        <a14:foregroundMark x1="64094" y1="40642" x2="59055" y2="75668"/>
                        <a14:foregroundMark x1="68189" y1="47059" x2="57008" y2="71123"/>
                        <a14:foregroundMark x1="53071" y1="42246" x2="51024" y2="77005"/>
                        <a14:foregroundMark x1="49449" y1="41176" x2="48189" y2="78075"/>
                        <a14:foregroundMark x1="52283" y1="55080" x2="70394" y2="74866"/>
                        <a14:foregroundMark x1="50236" y1="58556" x2="83622" y2="54813"/>
                        <a14:foregroundMark x1="70866" y1="63102" x2="48976" y2="82888"/>
                        <a14:foregroundMark x1="68819" y1="58824" x2="47244" y2="81016"/>
                        <a14:foregroundMark x1="26299" y1="94920" x2="94961" y2="88235"/>
                        <a14:foregroundMark x1="74961" y1="83155" x2="84724" y2="85027"/>
                        <a14:foregroundMark x1="68819" y1="83422" x2="69764" y2="90642"/>
                        <a14:foregroundMark x1="83622" y1="22193" x2="97480" y2="32086"/>
                        <a14:foregroundMark x1="5669" y1="24332" x2="4252" y2="57219"/>
                        <a14:foregroundMark x1="5197" y1="62567" x2="17008" y2="97861"/>
                        <a14:foregroundMark x1="10866" y1="96257" x2="5197" y2="60963"/>
                        <a14:foregroundMark x1="56378" y1="70588" x2="54016" y2="4839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149531" y="266040"/>
            <a:ext cx="1047750" cy="69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="" xmlns:a16="http://schemas.microsoft.com/office/drawing/2014/main" id="{94C08CB1-187C-41E2-8A1A-04A89DA65152}"/>
              </a:ext>
            </a:extLst>
          </p:cNvPr>
          <p:cNvSpPr/>
          <p:nvPr/>
        </p:nvSpPr>
        <p:spPr>
          <a:xfrm>
            <a:off x="728095" y="1236978"/>
            <a:ext cx="3528000" cy="2376000"/>
          </a:xfrm>
          <a:prstGeom prst="roundRect">
            <a:avLst>
              <a:gd name="adj" fmla="val 10811"/>
            </a:avLst>
          </a:prstGeom>
          <a:solidFill>
            <a:schemeClr val="bg1"/>
          </a:solidFill>
          <a:ln>
            <a:noFill/>
          </a:ln>
          <a:effectLst>
            <a:outerShdw blurRad="317500" dist="38100" dir="2700000" sx="102000" sy="102000" algn="ctr" rotWithShape="0">
              <a:schemeClr val="tx1"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922AAE72-985F-41DA-B5CC-03335FBAB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0050" y="1634445"/>
            <a:ext cx="1966046" cy="1966046"/>
          </a:xfrm>
          <a:prstGeom prst="rect">
            <a:avLst/>
          </a:prstGeom>
        </p:spPr>
      </p:pic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9DE31525-0F75-4F7E-894E-1BEA383D435B}"/>
              </a:ext>
            </a:extLst>
          </p:cNvPr>
          <p:cNvSpPr/>
          <p:nvPr/>
        </p:nvSpPr>
        <p:spPr>
          <a:xfrm>
            <a:off x="954562" y="1436033"/>
            <a:ext cx="31507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ru-RU" sz="12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Глава 33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242EA17B-24E8-4AE1-8909-24E333DCACC2}"/>
              </a:ext>
            </a:extLst>
          </p:cNvPr>
          <p:cNvSpPr/>
          <p:nvPr/>
        </p:nvSpPr>
        <p:spPr>
          <a:xfrm>
            <a:off x="954562" y="1743810"/>
            <a:ext cx="31507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ru-RU" sz="1400" b="1" u="sng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Общие положения</a:t>
            </a:r>
          </a:p>
        </p:txBody>
      </p:sp>
      <p:sp>
        <p:nvSpPr>
          <p:cNvPr id="53" name="Прямоугольник: скругленные противолежащие углы 52">
            <a:extLst>
              <a:ext uri="{FF2B5EF4-FFF2-40B4-BE49-F238E27FC236}">
                <a16:creationId xmlns="" xmlns:a16="http://schemas.microsoft.com/office/drawing/2014/main" id="{861CAB51-B2D5-45DF-B742-74794C2A88D7}"/>
              </a:ext>
            </a:extLst>
          </p:cNvPr>
          <p:cNvSpPr/>
          <p:nvPr/>
        </p:nvSpPr>
        <p:spPr>
          <a:xfrm flipH="1">
            <a:off x="728093" y="3216074"/>
            <a:ext cx="1201373" cy="403160"/>
          </a:xfrm>
          <a:prstGeom prst="round2DiagRect">
            <a:avLst>
              <a:gd name="adj1" fmla="val 39958"/>
              <a:gd name="adj2" fmla="val 0"/>
            </a:avLst>
          </a:prstGeom>
          <a:solidFill>
            <a:srgbClr val="61B9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ru-RU" sz="16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4ADE3B7F-C066-4DBC-AFA4-331F195747B2}"/>
              </a:ext>
            </a:extLst>
          </p:cNvPr>
          <p:cNvSpPr/>
          <p:nvPr/>
        </p:nvSpPr>
        <p:spPr>
          <a:xfrm>
            <a:off x="728094" y="3285858"/>
            <a:ext cx="12013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статьи</a:t>
            </a: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="" xmlns:a16="http://schemas.microsoft.com/office/drawing/2014/main" id="{C9BDC5D4-FC0E-4CF7-84C7-673C5A4E76AF}"/>
              </a:ext>
            </a:extLst>
          </p:cNvPr>
          <p:cNvSpPr/>
          <p:nvPr/>
        </p:nvSpPr>
        <p:spPr>
          <a:xfrm>
            <a:off x="4465016" y="1236978"/>
            <a:ext cx="3528000" cy="2376000"/>
          </a:xfrm>
          <a:prstGeom prst="roundRect">
            <a:avLst>
              <a:gd name="adj" fmla="val 10811"/>
            </a:avLst>
          </a:prstGeom>
          <a:solidFill>
            <a:schemeClr val="bg1"/>
          </a:solidFill>
          <a:ln>
            <a:noFill/>
          </a:ln>
          <a:effectLst>
            <a:outerShdw blurRad="317500" dist="38100" dir="2700000" sx="102000" sy="102000" algn="ctr" rotWithShape="0">
              <a:schemeClr val="tx1"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B151B94B-BC53-4618-BE64-ABCFC26D77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27760" y="1637906"/>
            <a:ext cx="1966046" cy="1966046"/>
          </a:xfrm>
          <a:prstGeom prst="rect">
            <a:avLst/>
          </a:prstGeom>
        </p:spPr>
      </p:pic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66927B9A-FE15-4AAB-B127-454C6AE6353D}"/>
              </a:ext>
            </a:extLst>
          </p:cNvPr>
          <p:cNvSpPr/>
          <p:nvPr/>
        </p:nvSpPr>
        <p:spPr>
          <a:xfrm>
            <a:off x="4691483" y="1436033"/>
            <a:ext cx="31507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ru-RU" sz="12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Глава 3</a:t>
            </a:r>
            <a:r>
              <a:rPr lang="en-US" sz="12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endParaRPr lang="ru-RU" sz="1200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1B6F40C9-6037-489D-AAD2-FA9ED456D6DC}"/>
              </a:ext>
            </a:extLst>
          </p:cNvPr>
          <p:cNvSpPr/>
          <p:nvPr/>
        </p:nvSpPr>
        <p:spPr>
          <a:xfrm>
            <a:off x="4691483" y="1750487"/>
            <a:ext cx="32269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ru-RU" sz="1400" b="1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Требования охраны труда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="" xmlns:a16="http://schemas.microsoft.com/office/drawing/2014/main" id="{351D4048-3B65-44F3-8ECF-1C29B8503B78}"/>
              </a:ext>
            </a:extLst>
          </p:cNvPr>
          <p:cNvSpPr/>
          <p:nvPr/>
        </p:nvSpPr>
        <p:spPr>
          <a:xfrm>
            <a:off x="4691483" y="2315328"/>
            <a:ext cx="32269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ru-RU" sz="1400" b="1" u="sng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Государственное управление охраной труда </a:t>
            </a:r>
          </a:p>
          <a:p>
            <a:pPr defTabSz="609585"/>
            <a:r>
              <a:rPr lang="ru-RU" sz="1400" b="1" u="sng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требования охраны труда</a:t>
            </a:r>
          </a:p>
        </p:txBody>
      </p:sp>
      <p:sp>
        <p:nvSpPr>
          <p:cNvPr id="75" name="Прямоугольник: скругленные противолежащие углы 74">
            <a:extLst>
              <a:ext uri="{FF2B5EF4-FFF2-40B4-BE49-F238E27FC236}">
                <a16:creationId xmlns="" xmlns:a16="http://schemas.microsoft.com/office/drawing/2014/main" id="{58F81075-B7E5-4190-AD87-ACD0866FACB6}"/>
              </a:ext>
            </a:extLst>
          </p:cNvPr>
          <p:cNvSpPr/>
          <p:nvPr/>
        </p:nvSpPr>
        <p:spPr>
          <a:xfrm flipH="1">
            <a:off x="4465015" y="3216074"/>
            <a:ext cx="1201373" cy="403160"/>
          </a:xfrm>
          <a:prstGeom prst="round2DiagRect">
            <a:avLst>
              <a:gd name="adj1" fmla="val 39958"/>
              <a:gd name="adj2" fmla="val 0"/>
            </a:avLst>
          </a:prstGeom>
          <a:solidFill>
            <a:srgbClr val="61B9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ru-RU" sz="16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="" xmlns:a16="http://schemas.microsoft.com/office/drawing/2014/main" id="{783BF62B-D343-4071-A843-573D51A1E2F6}"/>
              </a:ext>
            </a:extLst>
          </p:cNvPr>
          <p:cNvSpPr/>
          <p:nvPr/>
        </p:nvSpPr>
        <p:spPr>
          <a:xfrm>
            <a:off x="4465016" y="3285858"/>
            <a:ext cx="12013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 статей</a:t>
            </a:r>
          </a:p>
        </p:txBody>
      </p:sp>
      <p:sp>
        <p:nvSpPr>
          <p:cNvPr id="81" name="Равнобедренный треугольник 80">
            <a:extLst>
              <a:ext uri="{FF2B5EF4-FFF2-40B4-BE49-F238E27FC236}">
                <a16:creationId xmlns="" xmlns:a16="http://schemas.microsoft.com/office/drawing/2014/main" id="{9D2C6457-085D-4833-AF93-EACE4309FCD4}"/>
              </a:ext>
            </a:extLst>
          </p:cNvPr>
          <p:cNvSpPr/>
          <p:nvPr/>
        </p:nvSpPr>
        <p:spPr>
          <a:xfrm rot="10800000">
            <a:off x="6129745" y="2118939"/>
            <a:ext cx="198542" cy="171157"/>
          </a:xfrm>
          <a:prstGeom prst="triangle">
            <a:avLst/>
          </a:prstGeom>
          <a:solidFill>
            <a:srgbClr val="61B9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ru-RU" sz="16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="" xmlns:a16="http://schemas.microsoft.com/office/drawing/2014/main" id="{329BF91D-93E8-4A4A-998E-F710FCFF0DD2}"/>
              </a:ext>
            </a:extLst>
          </p:cNvPr>
          <p:cNvSpPr/>
          <p:nvPr/>
        </p:nvSpPr>
        <p:spPr>
          <a:xfrm>
            <a:off x="8206269" y="1236978"/>
            <a:ext cx="3528000" cy="2376000"/>
          </a:xfrm>
          <a:prstGeom prst="roundRect">
            <a:avLst>
              <a:gd name="adj" fmla="val 10811"/>
            </a:avLst>
          </a:prstGeom>
          <a:solidFill>
            <a:schemeClr val="bg1"/>
          </a:solidFill>
          <a:ln>
            <a:noFill/>
          </a:ln>
          <a:effectLst>
            <a:outerShdw blurRad="317500" dist="38100" dir="2700000" sx="102000" sy="102000" algn="ctr" rotWithShape="0">
              <a:schemeClr val="tx1"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24B24FF0-D74C-4D92-B31A-81D02BA12C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69012" y="1646932"/>
            <a:ext cx="1966046" cy="1966046"/>
          </a:xfrm>
          <a:prstGeom prst="rect">
            <a:avLst/>
          </a:prstGeom>
        </p:spPr>
      </p:pic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0178F031-34BF-40DF-8C54-4158D523FDB4}"/>
              </a:ext>
            </a:extLst>
          </p:cNvPr>
          <p:cNvSpPr/>
          <p:nvPr/>
        </p:nvSpPr>
        <p:spPr>
          <a:xfrm>
            <a:off x="8432736" y="1436033"/>
            <a:ext cx="31507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ru-RU" sz="12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Глава 3</a:t>
            </a:r>
            <a:r>
              <a:rPr lang="en-US" sz="12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endParaRPr lang="ru-RU" sz="1200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="" xmlns:a16="http://schemas.microsoft.com/office/drawing/2014/main" id="{97E86555-7097-4917-9791-956C6EBF486A}"/>
              </a:ext>
            </a:extLst>
          </p:cNvPr>
          <p:cNvSpPr/>
          <p:nvPr/>
        </p:nvSpPr>
        <p:spPr>
          <a:xfrm>
            <a:off x="8432736" y="1750487"/>
            <a:ext cx="31507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ru-RU" sz="1400" b="1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Организация охраны труда</a:t>
            </a:r>
            <a:endParaRPr lang="ru-RU" sz="1400" b="1" u="sng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="" xmlns:a16="http://schemas.microsoft.com/office/drawing/2014/main" id="{2846DF4A-AE16-485E-B82B-768E9BBBBC80}"/>
              </a:ext>
            </a:extLst>
          </p:cNvPr>
          <p:cNvSpPr/>
          <p:nvPr/>
        </p:nvSpPr>
        <p:spPr>
          <a:xfrm>
            <a:off x="8431549" y="2321507"/>
            <a:ext cx="32280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ru-RU" sz="1400" b="1" u="sng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Права и обязанности работодателя и работника </a:t>
            </a:r>
          </a:p>
          <a:p>
            <a:pPr defTabSz="609585"/>
            <a:r>
              <a:rPr lang="ru-RU" sz="1400" b="1" u="sng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области охраны труда</a:t>
            </a:r>
          </a:p>
        </p:txBody>
      </p:sp>
      <p:sp>
        <p:nvSpPr>
          <p:cNvPr id="77" name="Прямоугольник: скругленные противолежащие углы 76">
            <a:extLst>
              <a:ext uri="{FF2B5EF4-FFF2-40B4-BE49-F238E27FC236}">
                <a16:creationId xmlns="" xmlns:a16="http://schemas.microsoft.com/office/drawing/2014/main" id="{8F534159-234C-49B4-A806-EAADA57E2938}"/>
              </a:ext>
            </a:extLst>
          </p:cNvPr>
          <p:cNvSpPr/>
          <p:nvPr/>
        </p:nvSpPr>
        <p:spPr>
          <a:xfrm flipH="1">
            <a:off x="8201935" y="3216074"/>
            <a:ext cx="1201373" cy="403160"/>
          </a:xfrm>
          <a:prstGeom prst="round2DiagRect">
            <a:avLst>
              <a:gd name="adj1" fmla="val 39958"/>
              <a:gd name="adj2" fmla="val 0"/>
            </a:avLst>
          </a:prstGeom>
          <a:solidFill>
            <a:srgbClr val="61B9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ru-RU" sz="16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="" xmlns:a16="http://schemas.microsoft.com/office/drawing/2014/main" id="{015EEF12-DA72-4D28-9DE0-080A20CF1384}"/>
              </a:ext>
            </a:extLst>
          </p:cNvPr>
          <p:cNvSpPr/>
          <p:nvPr/>
        </p:nvSpPr>
        <p:spPr>
          <a:xfrm>
            <a:off x="8201936" y="3285858"/>
            <a:ext cx="12013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 статей</a:t>
            </a:r>
          </a:p>
        </p:txBody>
      </p:sp>
      <p:sp>
        <p:nvSpPr>
          <p:cNvPr id="82" name="Равнобедренный треугольник 81">
            <a:extLst>
              <a:ext uri="{FF2B5EF4-FFF2-40B4-BE49-F238E27FC236}">
                <a16:creationId xmlns="" xmlns:a16="http://schemas.microsoft.com/office/drawing/2014/main" id="{C66DA88D-5520-4D18-9495-69EAA7AF26FB}"/>
              </a:ext>
            </a:extLst>
          </p:cNvPr>
          <p:cNvSpPr/>
          <p:nvPr/>
        </p:nvSpPr>
        <p:spPr>
          <a:xfrm rot="10800000">
            <a:off x="9870998" y="2116711"/>
            <a:ext cx="198542" cy="171157"/>
          </a:xfrm>
          <a:prstGeom prst="triangle">
            <a:avLst/>
          </a:prstGeom>
          <a:solidFill>
            <a:srgbClr val="61B9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ru-RU" sz="16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="" xmlns:a16="http://schemas.microsoft.com/office/drawing/2014/main" id="{AB5AB02C-3415-4150-9C97-FF00D02C3584}"/>
              </a:ext>
            </a:extLst>
          </p:cNvPr>
          <p:cNvSpPr/>
          <p:nvPr/>
        </p:nvSpPr>
        <p:spPr>
          <a:xfrm>
            <a:off x="728095" y="3805485"/>
            <a:ext cx="3528000" cy="2376000"/>
          </a:xfrm>
          <a:prstGeom prst="roundRect">
            <a:avLst>
              <a:gd name="adj" fmla="val 10811"/>
            </a:avLst>
          </a:prstGeom>
          <a:solidFill>
            <a:schemeClr val="bg1"/>
          </a:solidFill>
          <a:ln>
            <a:noFill/>
          </a:ln>
          <a:effectLst>
            <a:outerShdw blurRad="317500" dist="38100" dir="2700000" sx="102000" sy="102000" algn="ctr" rotWithShape="0">
              <a:schemeClr val="tx1"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BD734A24-5603-4D15-A83D-83366BF25BB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82210" y="4215473"/>
            <a:ext cx="1966046" cy="1966046"/>
          </a:xfrm>
          <a:prstGeom prst="roundRect">
            <a:avLst>
              <a:gd name="adj" fmla="val 9884"/>
            </a:avLst>
          </a:prstGeom>
        </p:spPr>
      </p:pic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2DEC5EE4-D5C2-4306-8598-77BBB9ED5E88}"/>
              </a:ext>
            </a:extLst>
          </p:cNvPr>
          <p:cNvSpPr/>
          <p:nvPr/>
        </p:nvSpPr>
        <p:spPr>
          <a:xfrm>
            <a:off x="954562" y="4004540"/>
            <a:ext cx="31507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ru-RU" sz="12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Глава 3</a:t>
            </a:r>
            <a:r>
              <a:rPr lang="en-US" sz="12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endParaRPr lang="ru-RU" sz="1200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45BAB8A5-166A-4A24-87C3-34044120029E}"/>
              </a:ext>
            </a:extLst>
          </p:cNvPr>
          <p:cNvSpPr/>
          <p:nvPr/>
        </p:nvSpPr>
        <p:spPr>
          <a:xfrm>
            <a:off x="952417" y="4275338"/>
            <a:ext cx="32269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ru-RU" sz="1400" b="1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Обеспечение прав работников </a:t>
            </a:r>
          </a:p>
          <a:p>
            <a:pPr defTabSz="609585"/>
            <a:r>
              <a:rPr lang="ru-RU" sz="1400" b="1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охрану труда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41712FEF-F2A0-4B4B-8D97-05B7C703E65E}"/>
              </a:ext>
            </a:extLst>
          </p:cNvPr>
          <p:cNvSpPr/>
          <p:nvPr/>
        </p:nvSpPr>
        <p:spPr>
          <a:xfrm>
            <a:off x="952417" y="5252499"/>
            <a:ext cx="32269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ru-RU" sz="1400" b="1" u="sng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Управление охраной труда</a:t>
            </a:r>
          </a:p>
        </p:txBody>
      </p:sp>
      <p:sp>
        <p:nvSpPr>
          <p:cNvPr id="58" name="Прямоугольник: скругленные противолежащие углы 57">
            <a:extLst>
              <a:ext uri="{FF2B5EF4-FFF2-40B4-BE49-F238E27FC236}">
                <a16:creationId xmlns="" xmlns:a16="http://schemas.microsoft.com/office/drawing/2014/main" id="{5E27A3D9-2A76-486D-AB4E-38D535D98070}"/>
              </a:ext>
            </a:extLst>
          </p:cNvPr>
          <p:cNvSpPr/>
          <p:nvPr/>
        </p:nvSpPr>
        <p:spPr>
          <a:xfrm flipH="1">
            <a:off x="728093" y="5778325"/>
            <a:ext cx="1201373" cy="403160"/>
          </a:xfrm>
          <a:prstGeom prst="round2DiagRect">
            <a:avLst>
              <a:gd name="adj1" fmla="val 39958"/>
              <a:gd name="adj2" fmla="val 0"/>
            </a:avLst>
          </a:prstGeom>
          <a:solidFill>
            <a:srgbClr val="61B9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ru-RU" sz="16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6757552E-0C37-4AD1-B47C-21A65BE4DB87}"/>
              </a:ext>
            </a:extLst>
          </p:cNvPr>
          <p:cNvSpPr/>
          <p:nvPr/>
        </p:nvSpPr>
        <p:spPr>
          <a:xfrm>
            <a:off x="728094" y="5848109"/>
            <a:ext cx="12013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 статей</a:t>
            </a:r>
          </a:p>
        </p:txBody>
      </p:sp>
      <p:sp>
        <p:nvSpPr>
          <p:cNvPr id="60" name="Равнобедренный треугольник 59">
            <a:extLst>
              <a:ext uri="{FF2B5EF4-FFF2-40B4-BE49-F238E27FC236}">
                <a16:creationId xmlns="" xmlns:a16="http://schemas.microsoft.com/office/drawing/2014/main" id="{43B3114A-2912-4B4A-90DC-0F37F62D6122}"/>
              </a:ext>
            </a:extLst>
          </p:cNvPr>
          <p:cNvSpPr/>
          <p:nvPr/>
        </p:nvSpPr>
        <p:spPr>
          <a:xfrm rot="10800000">
            <a:off x="2355515" y="5075688"/>
            <a:ext cx="198542" cy="171157"/>
          </a:xfrm>
          <a:prstGeom prst="triangle">
            <a:avLst/>
          </a:prstGeom>
          <a:solidFill>
            <a:srgbClr val="61B9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ru-RU" sz="16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="" xmlns:a16="http://schemas.microsoft.com/office/drawing/2014/main" id="{177999F8-84DA-4CCA-87F1-A57CA67CFDF0}"/>
              </a:ext>
            </a:extLst>
          </p:cNvPr>
          <p:cNvSpPr/>
          <p:nvPr/>
        </p:nvSpPr>
        <p:spPr>
          <a:xfrm>
            <a:off x="4465015" y="3805485"/>
            <a:ext cx="3528000" cy="2376000"/>
          </a:xfrm>
          <a:prstGeom prst="roundRect">
            <a:avLst>
              <a:gd name="adj" fmla="val 10811"/>
            </a:avLst>
          </a:prstGeom>
          <a:solidFill>
            <a:schemeClr val="bg1"/>
          </a:solidFill>
          <a:ln>
            <a:noFill/>
          </a:ln>
          <a:effectLst>
            <a:outerShdw blurRad="317500" dist="38100" dir="2700000" sx="102000" sy="102000" algn="ctr" rotWithShape="0">
              <a:schemeClr val="tx1"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8A05B148-89F8-4A96-895C-53D2FD72A8D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6029128" y="4215473"/>
            <a:ext cx="1966046" cy="1966046"/>
          </a:xfrm>
          <a:prstGeom prst="rect">
            <a:avLst/>
          </a:prstGeom>
        </p:spPr>
      </p:pic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EE44EA7F-E30A-4C9A-92E6-CF70598E913F}"/>
              </a:ext>
            </a:extLst>
          </p:cNvPr>
          <p:cNvSpPr/>
          <p:nvPr/>
        </p:nvSpPr>
        <p:spPr>
          <a:xfrm>
            <a:off x="4662588" y="3998339"/>
            <a:ext cx="31507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ru-RU" sz="12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Глава 3</a:t>
            </a:r>
            <a:r>
              <a:rPr lang="en-US" sz="12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6.1</a:t>
            </a:r>
            <a:endParaRPr lang="ru-RU" sz="1200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="" xmlns:a16="http://schemas.microsoft.com/office/drawing/2014/main" id="{A9B668CE-CF58-4757-86B0-5BB007145CF1}"/>
              </a:ext>
            </a:extLst>
          </p:cNvPr>
          <p:cNvSpPr/>
          <p:nvPr/>
        </p:nvSpPr>
        <p:spPr>
          <a:xfrm>
            <a:off x="4662588" y="4309839"/>
            <a:ext cx="325580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ru-RU" sz="1400" b="1" u="sng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Расследование, </a:t>
            </a:r>
          </a:p>
          <a:p>
            <a:pPr defTabSz="609585"/>
            <a:r>
              <a:rPr lang="ru-RU" sz="1400" b="1" u="sng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оформление (рассмотрение), </a:t>
            </a:r>
          </a:p>
          <a:p>
            <a:pPr defTabSz="609585"/>
            <a:r>
              <a:rPr lang="ru-RU" sz="1400" b="1" u="sng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учет микроповреждений </a:t>
            </a:r>
          </a:p>
          <a:p>
            <a:pPr defTabSz="609585"/>
            <a:r>
              <a:rPr lang="ru-RU" sz="1400" b="1" u="sng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(микротравм), несчастных </a:t>
            </a:r>
          </a:p>
          <a:p>
            <a:pPr defTabSz="609585"/>
            <a:r>
              <a:rPr lang="ru-RU" sz="1400" b="1" u="sng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случаев</a:t>
            </a:r>
          </a:p>
        </p:txBody>
      </p:sp>
      <p:sp>
        <p:nvSpPr>
          <p:cNvPr id="79" name="Прямоугольник: скругленные противолежащие углы 78">
            <a:extLst>
              <a:ext uri="{FF2B5EF4-FFF2-40B4-BE49-F238E27FC236}">
                <a16:creationId xmlns="" xmlns:a16="http://schemas.microsoft.com/office/drawing/2014/main" id="{EE865566-581B-45C2-96AD-92DAA906F1A6}"/>
              </a:ext>
            </a:extLst>
          </p:cNvPr>
          <p:cNvSpPr/>
          <p:nvPr/>
        </p:nvSpPr>
        <p:spPr>
          <a:xfrm flipH="1">
            <a:off x="4465014" y="5778325"/>
            <a:ext cx="1201373" cy="403160"/>
          </a:xfrm>
          <a:prstGeom prst="round2DiagRect">
            <a:avLst>
              <a:gd name="adj1" fmla="val 39958"/>
              <a:gd name="adj2" fmla="val 0"/>
            </a:avLst>
          </a:prstGeom>
          <a:solidFill>
            <a:srgbClr val="61B9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ru-RU" sz="16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="" xmlns:a16="http://schemas.microsoft.com/office/drawing/2014/main" id="{04725C11-395E-409A-A4F1-2BAC590A79DC}"/>
              </a:ext>
            </a:extLst>
          </p:cNvPr>
          <p:cNvSpPr/>
          <p:nvPr/>
        </p:nvSpPr>
        <p:spPr>
          <a:xfrm>
            <a:off x="4465015" y="5848109"/>
            <a:ext cx="12013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 статей</a:t>
            </a:r>
          </a:p>
        </p:txBody>
      </p:sp>
      <p:sp>
        <p:nvSpPr>
          <p:cNvPr id="83" name="Прямоугольник: скругленные углы 82">
            <a:extLst>
              <a:ext uri="{FF2B5EF4-FFF2-40B4-BE49-F238E27FC236}">
                <a16:creationId xmlns="" xmlns:a16="http://schemas.microsoft.com/office/drawing/2014/main" id="{0B22AE7B-B08D-42C1-8C54-9C1FC65647C0}"/>
              </a:ext>
            </a:extLst>
          </p:cNvPr>
          <p:cNvSpPr/>
          <p:nvPr/>
        </p:nvSpPr>
        <p:spPr>
          <a:xfrm>
            <a:off x="8206269" y="3805485"/>
            <a:ext cx="3528000" cy="2376000"/>
          </a:xfrm>
          <a:prstGeom prst="roundRect">
            <a:avLst>
              <a:gd name="adj" fmla="val 10811"/>
            </a:avLst>
          </a:prstGeom>
          <a:solidFill>
            <a:srgbClr val="0066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ru-RU" sz="16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="" xmlns:a16="http://schemas.microsoft.com/office/drawing/2014/main" id="{275D8A5B-6960-4F0E-86CE-2B9E49598FC2}"/>
              </a:ext>
            </a:extLst>
          </p:cNvPr>
          <p:cNvSpPr/>
          <p:nvPr/>
        </p:nvSpPr>
        <p:spPr>
          <a:xfrm>
            <a:off x="8428024" y="4454876"/>
            <a:ext cx="3231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Новая редакция раздела </a:t>
            </a:r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дополнена Главой 36.1,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defTabSz="609585"/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содержит </a:t>
            </a:r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38 статей </a:t>
            </a:r>
          </a:p>
          <a:p>
            <a:pPr defTabSz="609585"/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(сейчас – 29 статей)</a:t>
            </a:r>
          </a:p>
        </p:txBody>
      </p:sp>
    </p:spTree>
    <p:extLst>
      <p:ext uri="{BB962C8B-B14F-4D97-AF65-F5344CB8AC3E}">
        <p14:creationId xmlns="" xmlns:p14="http://schemas.microsoft.com/office/powerpoint/2010/main" val="1657095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2">
            <a:extLst>
              <a:ext uri="{FF2B5EF4-FFF2-40B4-BE49-F238E27FC236}">
                <a16:creationId xmlns="" xmlns:a16="http://schemas.microsoft.com/office/drawing/2014/main" id="{AAA23629-7DB1-4682-8E0D-D85D74A6A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18" y="-48683"/>
            <a:ext cx="11391900" cy="1024468"/>
          </a:xfrm>
        </p:spPr>
        <p:txBody>
          <a:bodyPr/>
          <a:lstStyle/>
          <a:p>
            <a:pPr eaLnBrk="1" hangingPunct="1"/>
            <a:r>
              <a:rPr kumimoji="0" lang="ru-RU" altLang="ru-RU" sz="2000" dirty="0">
                <a:ea typeface="Arial" panose="020B0604020202020204" pitchFamily="34" charset="0"/>
              </a:rPr>
              <a:t>Основные изменения требований охраны труда для работодателя</a:t>
            </a:r>
          </a:p>
        </p:txBody>
      </p:sp>
      <p:pic>
        <p:nvPicPr>
          <p:cNvPr id="200" name="Picture 2">
            <a:extLst>
              <a:ext uri="{FF2B5EF4-FFF2-40B4-BE49-F238E27FC236}">
                <a16:creationId xmlns="" xmlns:a16="http://schemas.microsoft.com/office/drawing/2014/main" id="{450DCF32-E66A-4903-9D2A-F39F36650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626" b="97861" l="4252" r="98268">
                        <a14:foregroundMark x1="5827" y1="27273" x2="8346" y2="80481"/>
                        <a14:foregroundMark x1="42047" y1="33155" x2="33071" y2="88770"/>
                        <a14:foregroundMark x1="67244" y1="37166" x2="74646" y2="90642"/>
                        <a14:foregroundMark x1="93543" y1="28877" x2="44094" y2="30214"/>
                        <a14:foregroundMark x1="44094" y1="30214" x2="6299" y2="72995"/>
                        <a14:foregroundMark x1="6299" y1="72995" x2="52598" y2="86096"/>
                        <a14:foregroundMark x1="52598" y1="86096" x2="90079" y2="47594"/>
                        <a14:foregroundMark x1="90079" y1="47594" x2="91811" y2="33422"/>
                        <a14:foregroundMark x1="90709" y1="74866" x2="53701" y2="28075"/>
                        <a14:foregroundMark x1="53701" y1="28075" x2="29606" y2="87701"/>
                        <a14:foregroundMark x1="29606" y1="87701" x2="4252" y2="30481"/>
                        <a14:foregroundMark x1="4252" y1="30481" x2="53701" y2="24599"/>
                        <a14:foregroundMark x1="53701" y1="24599" x2="98425" y2="51070"/>
                        <a14:foregroundMark x1="98425" y1="51070" x2="56378" y2="87968"/>
                        <a14:foregroundMark x1="56378" y1="87968" x2="26614" y2="35561"/>
                        <a14:foregroundMark x1="26614" y1="35561" x2="77165" y2="40374"/>
                        <a14:foregroundMark x1="77165" y1="40374" x2="80472" y2="47059"/>
                        <a14:foregroundMark x1="57008" y1="41979" x2="56378" y2="85829"/>
                        <a14:foregroundMark x1="64094" y1="40642" x2="59055" y2="75668"/>
                        <a14:foregroundMark x1="68189" y1="47059" x2="57008" y2="71123"/>
                        <a14:foregroundMark x1="53071" y1="42246" x2="51024" y2="77005"/>
                        <a14:foregroundMark x1="49449" y1="41176" x2="48189" y2="78075"/>
                        <a14:foregroundMark x1="52283" y1="55080" x2="70394" y2="74866"/>
                        <a14:foregroundMark x1="50236" y1="58556" x2="83622" y2="54813"/>
                        <a14:foregroundMark x1="70866" y1="63102" x2="48976" y2="82888"/>
                        <a14:foregroundMark x1="68819" y1="58824" x2="47244" y2="81016"/>
                        <a14:foregroundMark x1="26299" y1="94920" x2="94961" y2="88235"/>
                        <a14:foregroundMark x1="74961" y1="83155" x2="84724" y2="85027"/>
                        <a14:foregroundMark x1="68819" y1="83422" x2="69764" y2="90642"/>
                        <a14:foregroundMark x1="83622" y1="22193" x2="97480" y2="32086"/>
                        <a14:foregroundMark x1="5669" y1="24332" x2="4252" y2="57219"/>
                        <a14:foregroundMark x1="5197" y1="62567" x2="17008" y2="97861"/>
                        <a14:foregroundMark x1="10866" y1="96257" x2="5197" y2="60963"/>
                        <a14:foregroundMark x1="56378" y1="70588" x2="54016" y2="4839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149531" y="266040"/>
            <a:ext cx="1047750" cy="69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Прямоугольник: скругленные углы 47">
            <a:extLst>
              <a:ext uri="{FF2B5EF4-FFF2-40B4-BE49-F238E27FC236}">
                <a16:creationId xmlns="" xmlns:a16="http://schemas.microsoft.com/office/drawing/2014/main" id="{1A4ED3EC-5DC5-4323-AFE3-41C4D5CC0DAE}"/>
              </a:ext>
            </a:extLst>
          </p:cNvPr>
          <p:cNvSpPr/>
          <p:nvPr/>
        </p:nvSpPr>
        <p:spPr>
          <a:xfrm>
            <a:off x="417032" y="1236978"/>
            <a:ext cx="5756382" cy="4979264"/>
          </a:xfrm>
          <a:prstGeom prst="roundRect">
            <a:avLst>
              <a:gd name="adj" fmla="val 4212"/>
            </a:avLst>
          </a:prstGeom>
          <a:solidFill>
            <a:schemeClr val="bg1"/>
          </a:solidFill>
          <a:ln>
            <a:noFill/>
          </a:ln>
          <a:effectLst>
            <a:outerShdw blurRad="317500" dist="38100" dir="2700000" sx="102000" sy="102000" algn="ctr" rotWithShape="0">
              <a:schemeClr val="tx1"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634D0140-4C82-49A8-B34E-BC817CF748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38117" y="4393242"/>
            <a:ext cx="1826004" cy="1826004"/>
          </a:xfrm>
          <a:prstGeom prst="roundRect">
            <a:avLst>
              <a:gd name="adj" fmla="val 10695"/>
            </a:avLst>
          </a:prstGeom>
        </p:spPr>
      </p:pic>
      <p:grpSp>
        <p:nvGrpSpPr>
          <p:cNvPr id="53" name="Группа 52">
            <a:extLst>
              <a:ext uri="{FF2B5EF4-FFF2-40B4-BE49-F238E27FC236}">
                <a16:creationId xmlns="" xmlns:a16="http://schemas.microsoft.com/office/drawing/2014/main" id="{81F5B837-CFF0-4BA7-B7CD-4657F6F9F3B9}"/>
              </a:ext>
            </a:extLst>
          </p:cNvPr>
          <p:cNvGrpSpPr/>
          <p:nvPr/>
        </p:nvGrpSpPr>
        <p:grpSpPr>
          <a:xfrm flipH="1">
            <a:off x="417028" y="1236975"/>
            <a:ext cx="1000053" cy="1000053"/>
            <a:chOff x="3794851" y="1236976"/>
            <a:chExt cx="720000" cy="720000"/>
          </a:xfrm>
        </p:grpSpPr>
        <p:sp>
          <p:nvSpPr>
            <p:cNvPr id="77" name="Прямоугольник: скругленные противолежащие углы 76">
              <a:extLst>
                <a:ext uri="{FF2B5EF4-FFF2-40B4-BE49-F238E27FC236}">
                  <a16:creationId xmlns="" xmlns:a16="http://schemas.microsoft.com/office/drawing/2014/main" id="{01D4AFF5-5DC3-4EE7-83B0-CE52608E1120}"/>
                </a:ext>
              </a:extLst>
            </p:cNvPr>
            <p:cNvSpPr/>
            <p:nvPr/>
          </p:nvSpPr>
          <p:spPr>
            <a:xfrm flipV="1">
              <a:off x="3794851" y="1236976"/>
              <a:ext cx="720000" cy="720000"/>
            </a:xfrm>
            <a:prstGeom prst="round2DiagRect">
              <a:avLst>
                <a:gd name="adj1" fmla="val 20299"/>
                <a:gd name="adj2" fmla="val 0"/>
              </a:avLst>
            </a:prstGeom>
            <a:solidFill>
              <a:srgbClr val="61B9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ru-RU" sz="16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78" name="Рисунок 77">
              <a:extLst>
                <a:ext uri="{FF2B5EF4-FFF2-40B4-BE49-F238E27FC236}">
                  <a16:creationId xmlns="" xmlns:a16="http://schemas.microsoft.com/office/drawing/2014/main" id="{EED34CE6-6004-472A-8CC2-04CA852E1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3956851" y="1398976"/>
              <a:ext cx="396000" cy="396000"/>
            </a:xfrm>
            <a:prstGeom prst="rect">
              <a:avLst/>
            </a:prstGeom>
          </p:spPr>
        </p:pic>
      </p:grpSp>
      <p:sp>
        <p:nvSpPr>
          <p:cNvPr id="75" name="Прямоугольник 74">
            <a:extLst>
              <a:ext uri="{FF2B5EF4-FFF2-40B4-BE49-F238E27FC236}">
                <a16:creationId xmlns="" xmlns:a16="http://schemas.microsoft.com/office/drawing/2014/main" id="{9E72353F-39B6-4C19-9E45-0B944C05C311}"/>
              </a:ext>
            </a:extLst>
          </p:cNvPr>
          <p:cNvSpPr/>
          <p:nvPr/>
        </p:nvSpPr>
        <p:spPr>
          <a:xfrm>
            <a:off x="1532655" y="1608737"/>
            <a:ext cx="41882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ru-RU" sz="1600" b="1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Обязанности работодателя </a:t>
            </a:r>
          </a:p>
          <a:p>
            <a:pPr defTabSz="609585"/>
            <a:r>
              <a:rPr lang="ru-RU" sz="1600" b="1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области охраны труда </a:t>
            </a:r>
          </a:p>
        </p:txBody>
      </p:sp>
      <p:sp>
        <p:nvSpPr>
          <p:cNvPr id="76" name="Прямоугольник 75">
            <a:extLst>
              <a:ext uri="{FF2B5EF4-FFF2-40B4-BE49-F238E27FC236}">
                <a16:creationId xmlns="" xmlns:a16="http://schemas.microsoft.com/office/drawing/2014/main" id="{F6674CFE-9D2B-4528-87D2-4FD585B144E7}"/>
              </a:ext>
            </a:extLst>
          </p:cNvPr>
          <p:cNvSpPr/>
          <p:nvPr/>
        </p:nvSpPr>
        <p:spPr>
          <a:xfrm>
            <a:off x="1532656" y="1357694"/>
            <a:ext cx="23226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ru-RU" sz="1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ст. 214</a:t>
            </a:r>
          </a:p>
        </p:txBody>
      </p:sp>
      <p:sp>
        <p:nvSpPr>
          <p:cNvPr id="74" name="Скругленный прямоугольник 40">
            <a:extLst>
              <a:ext uri="{FF2B5EF4-FFF2-40B4-BE49-F238E27FC236}">
                <a16:creationId xmlns="" xmlns:a16="http://schemas.microsoft.com/office/drawing/2014/main" id="{ADB894C4-A6A9-4FED-95D6-52698D22B3C8}"/>
              </a:ext>
            </a:extLst>
          </p:cNvPr>
          <p:cNvSpPr>
            <a:spLocks noChangeAspect="1"/>
          </p:cNvSpPr>
          <p:nvPr/>
        </p:nvSpPr>
        <p:spPr>
          <a:xfrm>
            <a:off x="654275" y="2532011"/>
            <a:ext cx="101177" cy="101177"/>
          </a:xfrm>
          <a:prstGeom prst="roundRect">
            <a:avLst/>
          </a:prstGeom>
          <a:solidFill>
            <a:srgbClr val="E21A1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ru-RU" sz="14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AB0E5B0E-950A-4673-A532-9EE1966140EA}"/>
              </a:ext>
            </a:extLst>
          </p:cNvPr>
          <p:cNvSpPr/>
          <p:nvPr/>
        </p:nvSpPr>
        <p:spPr>
          <a:xfrm>
            <a:off x="842720" y="2320989"/>
            <a:ext cx="49693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ru-RU" sz="14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Оценка уровня профессиональных рисков перед вводом в эксплуатацию новых рабочих мест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="" xmlns:a16="http://schemas.microsoft.com/office/drawing/2014/main" id="{038242DC-EA73-43A2-A101-42B0EE5276C7}"/>
              </a:ext>
            </a:extLst>
          </p:cNvPr>
          <p:cNvSpPr/>
          <p:nvPr/>
        </p:nvSpPr>
        <p:spPr>
          <a:xfrm>
            <a:off x="842720" y="4720733"/>
            <a:ext cx="52449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ru-RU" sz="1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Систематическое выявление и идентификация опасностей </a:t>
            </a:r>
          </a:p>
          <a:p>
            <a:pPr defTabSz="609585"/>
            <a:r>
              <a:rPr lang="ru-RU" sz="1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профессиональных рисков</a:t>
            </a:r>
          </a:p>
        </p:txBody>
      </p:sp>
      <p:sp>
        <p:nvSpPr>
          <p:cNvPr id="72" name="Скругленный прямоугольник 40">
            <a:extLst>
              <a:ext uri="{FF2B5EF4-FFF2-40B4-BE49-F238E27FC236}">
                <a16:creationId xmlns="" xmlns:a16="http://schemas.microsoft.com/office/drawing/2014/main" id="{28BFCE38-45CC-409C-A0D6-10F3BEA5EAA5}"/>
              </a:ext>
            </a:extLst>
          </p:cNvPr>
          <p:cNvSpPr>
            <a:spLocks noChangeAspect="1"/>
          </p:cNvSpPr>
          <p:nvPr/>
        </p:nvSpPr>
        <p:spPr>
          <a:xfrm>
            <a:off x="654275" y="4885588"/>
            <a:ext cx="101177" cy="101177"/>
          </a:xfrm>
          <a:prstGeom prst="roundRect">
            <a:avLst/>
          </a:prstGeom>
          <a:solidFill>
            <a:srgbClr val="0066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ru-RU" sz="16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966F7ACE-E7BF-4486-B0B9-0D81E663DC2E}"/>
              </a:ext>
            </a:extLst>
          </p:cNvPr>
          <p:cNvSpPr/>
          <p:nvPr/>
        </p:nvSpPr>
        <p:spPr>
          <a:xfrm>
            <a:off x="842720" y="5174475"/>
            <a:ext cx="53306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ru-RU" sz="1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Создание условий труда в соответствии с индивидуальной </a:t>
            </a:r>
          </a:p>
          <a:p>
            <a:pPr defTabSz="609585"/>
            <a:r>
              <a:rPr lang="ru-RU" sz="1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программой реабилитации / </a:t>
            </a:r>
            <a:r>
              <a:rPr lang="ru-RU" sz="1100" dirty="0" err="1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абилитации</a:t>
            </a:r>
            <a:r>
              <a:rPr lang="ru-RU" sz="1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инвалида</a:t>
            </a:r>
          </a:p>
          <a:p>
            <a:pPr defTabSz="609585"/>
            <a:r>
              <a:rPr lang="ru-RU" sz="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defTabSz="609585"/>
            <a:r>
              <a:rPr lang="ru-RU" sz="9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(при приеме на работу инвалида или в случае признания инвалидом работника)</a:t>
            </a:r>
          </a:p>
        </p:txBody>
      </p:sp>
      <p:sp>
        <p:nvSpPr>
          <p:cNvPr id="68" name="Скругленный прямоугольник 40">
            <a:extLst>
              <a:ext uri="{FF2B5EF4-FFF2-40B4-BE49-F238E27FC236}">
                <a16:creationId xmlns="" xmlns:a16="http://schemas.microsoft.com/office/drawing/2014/main" id="{69955EF0-8FF1-4070-9E60-FDA96E99DCC7}"/>
              </a:ext>
            </a:extLst>
          </p:cNvPr>
          <p:cNvSpPr>
            <a:spLocks noChangeAspect="1"/>
          </p:cNvSpPr>
          <p:nvPr/>
        </p:nvSpPr>
        <p:spPr>
          <a:xfrm>
            <a:off x="654275" y="5416274"/>
            <a:ext cx="101177" cy="101177"/>
          </a:xfrm>
          <a:prstGeom prst="roundRect">
            <a:avLst/>
          </a:prstGeom>
          <a:solidFill>
            <a:srgbClr val="0066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ru-RU" sz="16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9" name="Скругленный прямоугольник 40">
            <a:extLst>
              <a:ext uri="{FF2B5EF4-FFF2-40B4-BE49-F238E27FC236}">
                <a16:creationId xmlns="" xmlns:a16="http://schemas.microsoft.com/office/drawing/2014/main" id="{2907C017-236B-404E-88DF-E6390DB41D3A}"/>
              </a:ext>
            </a:extLst>
          </p:cNvPr>
          <p:cNvSpPr>
            <a:spLocks noChangeAspect="1"/>
          </p:cNvSpPr>
          <p:nvPr/>
        </p:nvSpPr>
        <p:spPr>
          <a:xfrm>
            <a:off x="654275" y="3078086"/>
            <a:ext cx="101177" cy="101177"/>
          </a:xfrm>
          <a:prstGeom prst="roundRect">
            <a:avLst/>
          </a:prstGeom>
          <a:solidFill>
            <a:srgbClr val="E21A1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ru-RU" sz="14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04F5CF95-D998-411D-8AFB-390BAE981A6A}"/>
              </a:ext>
            </a:extLst>
          </p:cNvPr>
          <p:cNvSpPr/>
          <p:nvPr/>
        </p:nvSpPr>
        <p:spPr>
          <a:xfrm>
            <a:off x="842720" y="2867064"/>
            <a:ext cx="49693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ru-RU" sz="14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Информирование работников об использовании средств фиксации процессов производства работ</a:t>
            </a:r>
          </a:p>
        </p:txBody>
      </p:sp>
      <p:sp>
        <p:nvSpPr>
          <p:cNvPr id="70" name="Скругленный прямоугольник 40">
            <a:extLst>
              <a:ext uri="{FF2B5EF4-FFF2-40B4-BE49-F238E27FC236}">
                <a16:creationId xmlns="" xmlns:a16="http://schemas.microsoft.com/office/drawing/2014/main" id="{1D2EF63A-B305-46A0-AE15-4A1806CC9FC2}"/>
              </a:ext>
            </a:extLst>
          </p:cNvPr>
          <p:cNvSpPr>
            <a:spLocks noChangeAspect="1"/>
          </p:cNvSpPr>
          <p:nvPr/>
        </p:nvSpPr>
        <p:spPr>
          <a:xfrm>
            <a:off x="654275" y="3731883"/>
            <a:ext cx="101177" cy="101177"/>
          </a:xfrm>
          <a:prstGeom prst="roundRect">
            <a:avLst/>
          </a:prstGeom>
          <a:solidFill>
            <a:srgbClr val="E21A1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ru-RU" sz="14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E8AB15AE-0993-405D-B9CF-FEA3E445EF0A}"/>
              </a:ext>
            </a:extLst>
          </p:cNvPr>
          <p:cNvSpPr/>
          <p:nvPr/>
        </p:nvSpPr>
        <p:spPr>
          <a:xfrm>
            <a:off x="842720" y="3413139"/>
            <a:ext cx="49693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ru-RU" sz="14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Незамедлительное информирование работника </a:t>
            </a:r>
          </a:p>
          <a:p>
            <a:pPr defTabSz="609585"/>
            <a:r>
              <a:rPr lang="ru-RU" sz="14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 отнесении условий труда на его рабочем месте к опасному (4) классу (Ст. 216</a:t>
            </a:r>
            <a:r>
              <a:rPr lang="ru-RU" sz="1400" baseline="30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ru-RU" sz="14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66" name="Скругленный прямоугольник 40">
            <a:extLst>
              <a:ext uri="{FF2B5EF4-FFF2-40B4-BE49-F238E27FC236}">
                <a16:creationId xmlns="" xmlns:a16="http://schemas.microsoft.com/office/drawing/2014/main" id="{05B6696E-5E61-41C7-8C15-FDA0D32294FF}"/>
              </a:ext>
            </a:extLst>
          </p:cNvPr>
          <p:cNvSpPr>
            <a:spLocks noChangeAspect="1"/>
          </p:cNvSpPr>
          <p:nvPr/>
        </p:nvSpPr>
        <p:spPr>
          <a:xfrm>
            <a:off x="654275" y="4385680"/>
            <a:ext cx="101177" cy="101177"/>
          </a:xfrm>
          <a:prstGeom prst="roundRect">
            <a:avLst/>
          </a:prstGeom>
          <a:solidFill>
            <a:srgbClr val="E21A1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ru-RU" sz="14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9A97DB29-47E5-442D-8E36-094E3414AB67}"/>
              </a:ext>
            </a:extLst>
          </p:cNvPr>
          <p:cNvSpPr/>
          <p:nvPr/>
        </p:nvSpPr>
        <p:spPr>
          <a:xfrm>
            <a:off x="842720" y="4174658"/>
            <a:ext cx="52449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ru-RU" sz="14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Отстранение от работы работника </a:t>
            </a:r>
          </a:p>
          <a:p>
            <a:pPr defTabSz="609585"/>
            <a:r>
              <a:rPr lang="ru-RU" sz="14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 применяющего СИЗ (Ст. 76)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C1B38158-2AB8-4850-9AB7-33CD2774AB4A}"/>
              </a:ext>
            </a:extLst>
          </p:cNvPr>
          <p:cNvSpPr/>
          <p:nvPr/>
        </p:nvSpPr>
        <p:spPr>
          <a:xfrm>
            <a:off x="842720" y="5782108"/>
            <a:ext cx="48327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ru-RU" sz="1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Учет и рассмотрение причин микротравм</a:t>
            </a:r>
          </a:p>
        </p:txBody>
      </p:sp>
      <p:sp>
        <p:nvSpPr>
          <p:cNvPr id="64" name="Скругленный прямоугольник 40">
            <a:extLst>
              <a:ext uri="{FF2B5EF4-FFF2-40B4-BE49-F238E27FC236}">
                <a16:creationId xmlns="" xmlns:a16="http://schemas.microsoft.com/office/drawing/2014/main" id="{F7B54FE5-96B0-4565-94C5-93F1D0C90F47}"/>
              </a:ext>
            </a:extLst>
          </p:cNvPr>
          <p:cNvSpPr>
            <a:spLocks noChangeAspect="1"/>
          </p:cNvSpPr>
          <p:nvPr/>
        </p:nvSpPr>
        <p:spPr>
          <a:xfrm>
            <a:off x="654275" y="5862325"/>
            <a:ext cx="101177" cy="101177"/>
          </a:xfrm>
          <a:prstGeom prst="roundRect">
            <a:avLst/>
          </a:prstGeom>
          <a:solidFill>
            <a:srgbClr val="0066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ru-RU" sz="16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="" xmlns:a16="http://schemas.microsoft.com/office/drawing/2014/main" id="{DB167BC7-6EF8-452A-9A35-5C73D9069974}"/>
              </a:ext>
            </a:extLst>
          </p:cNvPr>
          <p:cNvSpPr/>
          <p:nvPr/>
        </p:nvSpPr>
        <p:spPr>
          <a:xfrm>
            <a:off x="6417428" y="1236978"/>
            <a:ext cx="5317385" cy="2225047"/>
          </a:xfrm>
          <a:prstGeom prst="roundRect">
            <a:avLst>
              <a:gd name="adj" fmla="val 7397"/>
            </a:avLst>
          </a:prstGeom>
          <a:solidFill>
            <a:schemeClr val="bg1"/>
          </a:solidFill>
          <a:ln>
            <a:noFill/>
          </a:ln>
          <a:effectLst>
            <a:outerShdw blurRad="317500" dist="38100" dir="2700000" sx="102000" sy="102000" algn="ctr" rotWithShape="0">
              <a:schemeClr val="tx1"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164E3CD8-2B94-473C-A3DF-9B32571973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09613" y="1626171"/>
            <a:ext cx="1825200" cy="1825200"/>
          </a:xfrm>
          <a:prstGeom prst="roundRect">
            <a:avLst>
              <a:gd name="adj" fmla="val 10695"/>
            </a:avLst>
          </a:prstGeom>
        </p:spPr>
      </p:pic>
      <p:grpSp>
        <p:nvGrpSpPr>
          <p:cNvPr id="83" name="Группа 82">
            <a:extLst>
              <a:ext uri="{FF2B5EF4-FFF2-40B4-BE49-F238E27FC236}">
                <a16:creationId xmlns="" xmlns:a16="http://schemas.microsoft.com/office/drawing/2014/main" id="{9F8C7DBF-98CF-4CE6-956C-85BA389E5D40}"/>
              </a:ext>
            </a:extLst>
          </p:cNvPr>
          <p:cNvGrpSpPr/>
          <p:nvPr/>
        </p:nvGrpSpPr>
        <p:grpSpPr>
          <a:xfrm flipH="1">
            <a:off x="6417424" y="1236975"/>
            <a:ext cx="1000053" cy="1000053"/>
            <a:chOff x="3794851" y="1236976"/>
            <a:chExt cx="720000" cy="720000"/>
          </a:xfrm>
        </p:grpSpPr>
        <p:sp>
          <p:nvSpPr>
            <p:cNvPr id="89" name="Прямоугольник: скругленные противолежащие углы 88">
              <a:extLst>
                <a:ext uri="{FF2B5EF4-FFF2-40B4-BE49-F238E27FC236}">
                  <a16:creationId xmlns="" xmlns:a16="http://schemas.microsoft.com/office/drawing/2014/main" id="{9A701428-3FC5-4554-B39A-D7EB60412923}"/>
                </a:ext>
              </a:extLst>
            </p:cNvPr>
            <p:cNvSpPr/>
            <p:nvPr/>
          </p:nvSpPr>
          <p:spPr>
            <a:xfrm flipV="1">
              <a:off x="3794851" y="1236976"/>
              <a:ext cx="720000" cy="720000"/>
            </a:xfrm>
            <a:prstGeom prst="round2DiagRect">
              <a:avLst>
                <a:gd name="adj1" fmla="val 20299"/>
                <a:gd name="adj2" fmla="val 0"/>
              </a:avLst>
            </a:prstGeom>
            <a:solidFill>
              <a:srgbClr val="61B9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ru-RU" sz="16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90" name="Рисунок 89">
              <a:extLst>
                <a:ext uri="{FF2B5EF4-FFF2-40B4-BE49-F238E27FC236}">
                  <a16:creationId xmlns="" xmlns:a16="http://schemas.microsoft.com/office/drawing/2014/main" id="{B166840D-B41A-43F4-B96D-142AF3804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flipH="1">
              <a:off x="3956851" y="1398976"/>
              <a:ext cx="396000" cy="396000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="" xmlns:a16="http://schemas.microsoft.com/office/drawing/2014/main" id="{86E35B50-ED60-4B58-97E9-4FCA0369F9C9}"/>
              </a:ext>
            </a:extLst>
          </p:cNvPr>
          <p:cNvGrpSpPr/>
          <p:nvPr/>
        </p:nvGrpSpPr>
        <p:grpSpPr>
          <a:xfrm>
            <a:off x="7533052" y="1357694"/>
            <a:ext cx="4077924" cy="835818"/>
            <a:chOff x="1801205" y="1296656"/>
            <a:chExt cx="4077924" cy="835818"/>
          </a:xfrm>
        </p:grpSpPr>
        <p:sp>
          <p:nvSpPr>
            <p:cNvPr id="87" name="Прямоугольник 86">
              <a:extLst>
                <a:ext uri="{FF2B5EF4-FFF2-40B4-BE49-F238E27FC236}">
                  <a16:creationId xmlns="" xmlns:a16="http://schemas.microsoft.com/office/drawing/2014/main" id="{349F9E7E-449F-4103-9CC5-4D202BF5EE1E}"/>
                </a:ext>
              </a:extLst>
            </p:cNvPr>
            <p:cNvSpPr/>
            <p:nvPr/>
          </p:nvSpPr>
          <p:spPr>
            <a:xfrm>
              <a:off x="1801205" y="1547699"/>
              <a:ext cx="40779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85"/>
              <a:r>
                <a:rPr lang="ru-RU" sz="1600" b="1" dirty="0">
                  <a:solidFill>
                    <a:srgbClr val="40404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Запрет на работу </a:t>
              </a:r>
            </a:p>
            <a:p>
              <a:pPr defTabSz="609585"/>
              <a:r>
                <a:rPr lang="ru-RU" sz="1600" b="1" dirty="0">
                  <a:solidFill>
                    <a:srgbClr val="40404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в опасных условиях труда </a:t>
              </a:r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="" xmlns:a16="http://schemas.microsoft.com/office/drawing/2014/main" id="{67B4BF92-6F49-4574-A783-16716BE7A7FD}"/>
                </a:ext>
              </a:extLst>
            </p:cNvPr>
            <p:cNvSpPr/>
            <p:nvPr/>
          </p:nvSpPr>
          <p:spPr>
            <a:xfrm>
              <a:off x="1801205" y="1296656"/>
              <a:ext cx="232262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85"/>
              <a:r>
                <a:rPr lang="ru-RU" sz="1100" dirty="0">
                  <a:solidFill>
                    <a:srgbClr val="40404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ст. 214</a:t>
              </a:r>
              <a:r>
                <a:rPr lang="ru-RU" sz="1100" baseline="30000" dirty="0">
                  <a:solidFill>
                    <a:srgbClr val="40404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</a:t>
              </a:r>
            </a:p>
          </p:txBody>
        </p:sp>
      </p:grpSp>
      <p:sp>
        <p:nvSpPr>
          <p:cNvPr id="86" name="Прямоугольник 85">
            <a:extLst>
              <a:ext uri="{FF2B5EF4-FFF2-40B4-BE49-F238E27FC236}">
                <a16:creationId xmlns="" xmlns:a16="http://schemas.microsoft.com/office/drawing/2014/main" id="{2B06F6C1-A115-4222-9FB2-83FF4B93A5E1}"/>
              </a:ext>
            </a:extLst>
          </p:cNvPr>
          <p:cNvSpPr/>
          <p:nvPr/>
        </p:nvSpPr>
        <p:spPr>
          <a:xfrm>
            <a:off x="6830882" y="2838023"/>
            <a:ext cx="46554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ru-RU" sz="1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Исключение: работы, связанные с предотвращением  </a:t>
            </a:r>
          </a:p>
          <a:p>
            <a:pPr defTabSz="609585"/>
            <a:r>
              <a:rPr lang="ru-RU" sz="1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или устранением последствий чрезвычайных ситуаций</a:t>
            </a:r>
          </a:p>
        </p:txBody>
      </p:sp>
      <p:sp>
        <p:nvSpPr>
          <p:cNvPr id="104" name="Скругленный прямоугольник 40">
            <a:extLst>
              <a:ext uri="{FF2B5EF4-FFF2-40B4-BE49-F238E27FC236}">
                <a16:creationId xmlns="" xmlns:a16="http://schemas.microsoft.com/office/drawing/2014/main" id="{1584D5A4-7F26-4B1C-B20F-FEF16B1D71CB}"/>
              </a:ext>
            </a:extLst>
          </p:cNvPr>
          <p:cNvSpPr>
            <a:spLocks noChangeAspect="1"/>
          </p:cNvSpPr>
          <p:nvPr/>
        </p:nvSpPr>
        <p:spPr>
          <a:xfrm>
            <a:off x="6642436" y="2523398"/>
            <a:ext cx="101177" cy="101177"/>
          </a:xfrm>
          <a:prstGeom prst="roundRect">
            <a:avLst/>
          </a:prstGeom>
          <a:solidFill>
            <a:srgbClr val="E21A1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ru-RU" sz="14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="" xmlns:a16="http://schemas.microsoft.com/office/drawing/2014/main" id="{7C544B96-52ED-4C47-A79E-01B3F9813431}"/>
              </a:ext>
            </a:extLst>
          </p:cNvPr>
          <p:cNvSpPr/>
          <p:nvPr/>
        </p:nvSpPr>
        <p:spPr>
          <a:xfrm>
            <a:off x="6830881" y="2312376"/>
            <a:ext cx="4743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ru-RU" sz="14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Работа в опасных условиях труда </a:t>
            </a:r>
          </a:p>
          <a:p>
            <a:pPr defTabSz="609585"/>
            <a:r>
              <a:rPr lang="ru-RU" sz="1400" b="1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ЗАПРЕЩЕНА</a:t>
            </a:r>
          </a:p>
        </p:txBody>
      </p:sp>
      <p:sp>
        <p:nvSpPr>
          <p:cNvPr id="107" name="Прямоугольник: скругленные углы 106">
            <a:extLst>
              <a:ext uri="{FF2B5EF4-FFF2-40B4-BE49-F238E27FC236}">
                <a16:creationId xmlns="" xmlns:a16="http://schemas.microsoft.com/office/drawing/2014/main" id="{CC3FAE25-B8E0-41CB-AEAF-F78F1F9F7256}"/>
              </a:ext>
            </a:extLst>
          </p:cNvPr>
          <p:cNvSpPr/>
          <p:nvPr/>
        </p:nvSpPr>
        <p:spPr>
          <a:xfrm>
            <a:off x="6417428" y="3660050"/>
            <a:ext cx="5317385" cy="2556192"/>
          </a:xfrm>
          <a:prstGeom prst="roundRect">
            <a:avLst>
              <a:gd name="adj" fmla="val 8181"/>
            </a:avLst>
          </a:prstGeom>
          <a:solidFill>
            <a:schemeClr val="bg1"/>
          </a:solidFill>
          <a:ln>
            <a:noFill/>
          </a:ln>
          <a:effectLst>
            <a:outerShdw blurRad="317500" dist="38100" dir="2700000" sx="102000" sy="102000" algn="ctr" rotWithShape="0">
              <a:schemeClr val="tx1"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B8395F39-B519-4450-91EF-934E145091E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908775" y="4391042"/>
            <a:ext cx="1825200" cy="1825200"/>
          </a:xfrm>
          <a:prstGeom prst="roundRect">
            <a:avLst>
              <a:gd name="adj" fmla="val 10695"/>
            </a:avLst>
          </a:prstGeom>
        </p:spPr>
      </p:pic>
      <p:grpSp>
        <p:nvGrpSpPr>
          <p:cNvPr id="109" name="Группа 108">
            <a:extLst>
              <a:ext uri="{FF2B5EF4-FFF2-40B4-BE49-F238E27FC236}">
                <a16:creationId xmlns="" xmlns:a16="http://schemas.microsoft.com/office/drawing/2014/main" id="{59358E6B-6220-4302-93FD-97CEB470ABE7}"/>
              </a:ext>
            </a:extLst>
          </p:cNvPr>
          <p:cNvGrpSpPr/>
          <p:nvPr/>
        </p:nvGrpSpPr>
        <p:grpSpPr>
          <a:xfrm>
            <a:off x="7533052" y="3780769"/>
            <a:ext cx="4077924" cy="835818"/>
            <a:chOff x="1801205" y="1296656"/>
            <a:chExt cx="4077924" cy="835818"/>
          </a:xfrm>
        </p:grpSpPr>
        <p:sp>
          <p:nvSpPr>
            <p:cNvPr id="119" name="Прямоугольник 118">
              <a:extLst>
                <a:ext uri="{FF2B5EF4-FFF2-40B4-BE49-F238E27FC236}">
                  <a16:creationId xmlns="" xmlns:a16="http://schemas.microsoft.com/office/drawing/2014/main" id="{20F7BE77-D25F-48A8-A65A-4EDE5D519900}"/>
                </a:ext>
              </a:extLst>
            </p:cNvPr>
            <p:cNvSpPr/>
            <p:nvPr/>
          </p:nvSpPr>
          <p:spPr>
            <a:xfrm>
              <a:off x="1801205" y="1547699"/>
              <a:ext cx="40779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85"/>
              <a:r>
                <a:rPr lang="ru-RU" sz="1600" b="1" dirty="0">
                  <a:solidFill>
                    <a:srgbClr val="404040"/>
                  </a:solidFill>
                  <a:latin typeface="Raleway" panose="020B0503030101060003" pitchFamily="34" charset="0"/>
                </a:rPr>
                <a:t>Права работодателя </a:t>
              </a:r>
            </a:p>
            <a:p>
              <a:pPr defTabSz="609585"/>
              <a:r>
                <a:rPr lang="ru-RU" sz="1600" b="1" dirty="0">
                  <a:solidFill>
                    <a:srgbClr val="404040"/>
                  </a:solidFill>
                  <a:latin typeface="Raleway" panose="020B0503030101060003" pitchFamily="34" charset="0"/>
                </a:rPr>
                <a:t>в области охраны труда</a:t>
              </a:r>
            </a:p>
          </p:txBody>
        </p:sp>
        <p:sp>
          <p:nvSpPr>
            <p:cNvPr id="120" name="Прямоугольник 119">
              <a:extLst>
                <a:ext uri="{FF2B5EF4-FFF2-40B4-BE49-F238E27FC236}">
                  <a16:creationId xmlns="" xmlns:a16="http://schemas.microsoft.com/office/drawing/2014/main" id="{77AC62C7-0F5C-4BA5-BE69-7DF051FED122}"/>
                </a:ext>
              </a:extLst>
            </p:cNvPr>
            <p:cNvSpPr/>
            <p:nvPr/>
          </p:nvSpPr>
          <p:spPr>
            <a:xfrm>
              <a:off x="1801205" y="1296656"/>
              <a:ext cx="232262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85"/>
              <a:r>
                <a:rPr lang="ru-RU" sz="1100" dirty="0">
                  <a:solidFill>
                    <a:srgbClr val="404040"/>
                  </a:solidFill>
                  <a:latin typeface="Raleway" panose="020B0503030101060003" pitchFamily="34" charset="0"/>
                </a:rPr>
                <a:t>ст. 214</a:t>
              </a:r>
              <a:r>
                <a:rPr lang="ru-RU" sz="1100" baseline="30000" dirty="0">
                  <a:solidFill>
                    <a:srgbClr val="404040"/>
                  </a:solidFill>
                  <a:latin typeface="Raleway" panose="020B0503030101060003" pitchFamily="34" charset="0"/>
                </a:rPr>
                <a:t>2</a:t>
              </a:r>
            </a:p>
          </p:txBody>
        </p:sp>
      </p:grpSp>
      <p:grpSp>
        <p:nvGrpSpPr>
          <p:cNvPr id="110" name="Группа 109">
            <a:extLst>
              <a:ext uri="{FF2B5EF4-FFF2-40B4-BE49-F238E27FC236}">
                <a16:creationId xmlns="" xmlns:a16="http://schemas.microsoft.com/office/drawing/2014/main" id="{898C70DE-0A55-4EDF-98E8-31B6154F29CB}"/>
              </a:ext>
            </a:extLst>
          </p:cNvPr>
          <p:cNvGrpSpPr/>
          <p:nvPr/>
        </p:nvGrpSpPr>
        <p:grpSpPr>
          <a:xfrm>
            <a:off x="6417424" y="3660050"/>
            <a:ext cx="1000053" cy="1000053"/>
            <a:chOff x="6305786" y="3851774"/>
            <a:chExt cx="1000053" cy="1000053"/>
          </a:xfrm>
        </p:grpSpPr>
        <p:sp>
          <p:nvSpPr>
            <p:cNvPr id="117" name="Прямоугольник: скругленные противолежащие углы 116">
              <a:extLst>
                <a:ext uri="{FF2B5EF4-FFF2-40B4-BE49-F238E27FC236}">
                  <a16:creationId xmlns="" xmlns:a16="http://schemas.microsoft.com/office/drawing/2014/main" id="{8311B629-75D9-49EA-BD8E-4694322A2CE2}"/>
                </a:ext>
              </a:extLst>
            </p:cNvPr>
            <p:cNvSpPr/>
            <p:nvPr/>
          </p:nvSpPr>
          <p:spPr>
            <a:xfrm flipH="1" flipV="1">
              <a:off x="6305786" y="3851774"/>
              <a:ext cx="1000053" cy="1000053"/>
            </a:xfrm>
            <a:prstGeom prst="round2DiagRect">
              <a:avLst>
                <a:gd name="adj1" fmla="val 20299"/>
                <a:gd name="adj2" fmla="val 0"/>
              </a:avLst>
            </a:prstGeom>
            <a:solidFill>
              <a:srgbClr val="61B9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ru-RU" sz="16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118" name="Рисунок 117">
              <a:extLst>
                <a:ext uri="{FF2B5EF4-FFF2-40B4-BE49-F238E27FC236}">
                  <a16:creationId xmlns="" xmlns:a16="http://schemas.microsoft.com/office/drawing/2014/main" id="{1C4F3B3B-3CD6-40E8-80C8-0B0AADDA9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530000" y="4076786"/>
              <a:ext cx="550800" cy="550800"/>
            </a:xfrm>
            <a:prstGeom prst="rect">
              <a:avLst/>
            </a:prstGeom>
          </p:spPr>
        </p:pic>
      </p:grpSp>
      <p:sp>
        <p:nvSpPr>
          <p:cNvPr id="122" name="Скругленный прямоугольник 40">
            <a:extLst>
              <a:ext uri="{FF2B5EF4-FFF2-40B4-BE49-F238E27FC236}">
                <a16:creationId xmlns="" xmlns:a16="http://schemas.microsoft.com/office/drawing/2014/main" id="{C430DACC-63A7-4CD1-BEBF-8CF3D5D50480}"/>
              </a:ext>
            </a:extLst>
          </p:cNvPr>
          <p:cNvSpPr>
            <a:spLocks noChangeAspect="1"/>
          </p:cNvSpPr>
          <p:nvPr/>
        </p:nvSpPr>
        <p:spPr>
          <a:xfrm>
            <a:off x="6641638" y="4949016"/>
            <a:ext cx="101177" cy="101177"/>
          </a:xfrm>
          <a:prstGeom prst="roundRect">
            <a:avLst/>
          </a:prstGeom>
          <a:solidFill>
            <a:srgbClr val="E21A1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ru-RU" sz="14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="" xmlns:a16="http://schemas.microsoft.com/office/drawing/2014/main" id="{B34B9207-E285-488D-9775-2124651A74DA}"/>
              </a:ext>
            </a:extLst>
          </p:cNvPr>
          <p:cNvSpPr/>
          <p:nvPr/>
        </p:nvSpPr>
        <p:spPr>
          <a:xfrm>
            <a:off x="6830084" y="4737994"/>
            <a:ext cx="4868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ru-RU" sz="14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Использование средств видео-, аудио или иной фиксации процесса производства работ</a:t>
            </a:r>
          </a:p>
        </p:txBody>
      </p:sp>
      <p:sp>
        <p:nvSpPr>
          <p:cNvPr id="125" name="Скругленный прямоугольник 40">
            <a:extLst>
              <a:ext uri="{FF2B5EF4-FFF2-40B4-BE49-F238E27FC236}">
                <a16:creationId xmlns="" xmlns:a16="http://schemas.microsoft.com/office/drawing/2014/main" id="{E0B988E0-E372-4D98-8A67-6EAD2F0203B3}"/>
              </a:ext>
            </a:extLst>
          </p:cNvPr>
          <p:cNvSpPr>
            <a:spLocks noChangeAspect="1"/>
          </p:cNvSpPr>
          <p:nvPr/>
        </p:nvSpPr>
        <p:spPr>
          <a:xfrm>
            <a:off x="6641638" y="5471073"/>
            <a:ext cx="101177" cy="101177"/>
          </a:xfrm>
          <a:prstGeom prst="roundRect">
            <a:avLst/>
          </a:prstGeom>
          <a:solidFill>
            <a:srgbClr val="E21A1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ru-RU" sz="14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="" xmlns:a16="http://schemas.microsoft.com/office/drawing/2014/main" id="{EF3A1929-881B-4C2D-96A6-6CA52D14D1DD}"/>
              </a:ext>
            </a:extLst>
          </p:cNvPr>
          <p:cNvSpPr/>
          <p:nvPr/>
        </p:nvSpPr>
        <p:spPr>
          <a:xfrm>
            <a:off x="6830084" y="5260051"/>
            <a:ext cx="4868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ru-RU" sz="14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Применение электронного документооборота </a:t>
            </a:r>
          </a:p>
          <a:p>
            <a:pPr defTabSz="609585"/>
            <a:r>
              <a:rPr lang="ru-RU" sz="14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области охраны труда</a:t>
            </a:r>
          </a:p>
        </p:txBody>
      </p:sp>
      <p:sp>
        <p:nvSpPr>
          <p:cNvPr id="128" name="Прямоугольник 127">
            <a:extLst>
              <a:ext uri="{FF2B5EF4-FFF2-40B4-BE49-F238E27FC236}">
                <a16:creationId xmlns="" xmlns:a16="http://schemas.microsoft.com/office/drawing/2014/main" id="{B1A51465-8E6B-49C6-A866-FD914F041B46}"/>
              </a:ext>
            </a:extLst>
          </p:cNvPr>
          <p:cNvSpPr/>
          <p:nvPr/>
        </p:nvSpPr>
        <p:spPr>
          <a:xfrm>
            <a:off x="6836431" y="5782108"/>
            <a:ext cx="48327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ru-RU" sz="1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Проведение самообследования (Ст. 22)</a:t>
            </a:r>
          </a:p>
        </p:txBody>
      </p:sp>
      <p:sp>
        <p:nvSpPr>
          <p:cNvPr id="129" name="Скругленный прямоугольник 40">
            <a:extLst>
              <a:ext uri="{FF2B5EF4-FFF2-40B4-BE49-F238E27FC236}">
                <a16:creationId xmlns="" xmlns:a16="http://schemas.microsoft.com/office/drawing/2014/main" id="{0500EF63-2281-4DCB-A541-0D73C84C6210}"/>
              </a:ext>
            </a:extLst>
          </p:cNvPr>
          <p:cNvSpPr>
            <a:spLocks noChangeAspect="1"/>
          </p:cNvSpPr>
          <p:nvPr/>
        </p:nvSpPr>
        <p:spPr>
          <a:xfrm>
            <a:off x="6647986" y="5862325"/>
            <a:ext cx="101177" cy="101177"/>
          </a:xfrm>
          <a:prstGeom prst="roundRect">
            <a:avLst/>
          </a:prstGeom>
          <a:solidFill>
            <a:srgbClr val="0066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ru-RU" sz="16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0162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Прямоугольник: скругленные углы 112">
            <a:extLst>
              <a:ext uri="{FF2B5EF4-FFF2-40B4-BE49-F238E27FC236}">
                <a16:creationId xmlns="" xmlns:a16="http://schemas.microsoft.com/office/drawing/2014/main" id="{47413093-BF1C-43C0-A41C-EAD21BA1AF36}"/>
              </a:ext>
            </a:extLst>
          </p:cNvPr>
          <p:cNvSpPr/>
          <p:nvPr/>
        </p:nvSpPr>
        <p:spPr>
          <a:xfrm>
            <a:off x="417032" y="1236978"/>
            <a:ext cx="5425801" cy="4979264"/>
          </a:xfrm>
          <a:prstGeom prst="roundRect">
            <a:avLst>
              <a:gd name="adj" fmla="val 4752"/>
            </a:avLst>
          </a:prstGeom>
          <a:solidFill>
            <a:schemeClr val="bg1"/>
          </a:solidFill>
          <a:ln>
            <a:noFill/>
          </a:ln>
          <a:effectLst>
            <a:outerShdw blurRad="317500" dist="38100" dir="2700000" sx="102000" sy="102000" algn="ctr" rotWithShape="0">
              <a:schemeClr val="tx1"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B23E6F9C-5CB1-417D-9658-E5F8F8E0B8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79794" y="4753202"/>
            <a:ext cx="1463040" cy="1463040"/>
          </a:xfrm>
          <a:prstGeom prst="rect">
            <a:avLst/>
          </a:prstGeom>
        </p:spPr>
      </p:pic>
      <p:sp>
        <p:nvSpPr>
          <p:cNvPr id="17411" name="Title 2">
            <a:extLst>
              <a:ext uri="{FF2B5EF4-FFF2-40B4-BE49-F238E27FC236}">
                <a16:creationId xmlns="" xmlns:a16="http://schemas.microsoft.com/office/drawing/2014/main" id="{AAA23629-7DB1-4682-8E0D-D85D74A6A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18" y="-48683"/>
            <a:ext cx="11391900" cy="1024468"/>
          </a:xfrm>
        </p:spPr>
        <p:txBody>
          <a:bodyPr/>
          <a:lstStyle/>
          <a:p>
            <a:pPr eaLnBrk="1" hangingPunct="1"/>
            <a:r>
              <a:rPr kumimoji="0" lang="ru-RU" altLang="ru-RU" sz="2000" dirty="0">
                <a:ea typeface="Arial" panose="020B0604020202020204" pitchFamily="34" charset="0"/>
              </a:rPr>
              <a:t>Основные изменения требований охраны труда для работника</a:t>
            </a:r>
          </a:p>
        </p:txBody>
      </p:sp>
      <p:pic>
        <p:nvPicPr>
          <p:cNvPr id="200" name="Picture 2">
            <a:extLst>
              <a:ext uri="{FF2B5EF4-FFF2-40B4-BE49-F238E27FC236}">
                <a16:creationId xmlns="" xmlns:a16="http://schemas.microsoft.com/office/drawing/2014/main" id="{450DCF32-E66A-4903-9D2A-F39F36650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9626" b="97861" l="4252" r="98268">
                        <a14:foregroundMark x1="5827" y1="27273" x2="8346" y2="80481"/>
                        <a14:foregroundMark x1="42047" y1="33155" x2="33071" y2="88770"/>
                        <a14:foregroundMark x1="67244" y1="37166" x2="74646" y2="90642"/>
                        <a14:foregroundMark x1="93543" y1="28877" x2="44094" y2="30214"/>
                        <a14:foregroundMark x1="44094" y1="30214" x2="6299" y2="72995"/>
                        <a14:foregroundMark x1="6299" y1="72995" x2="52598" y2="86096"/>
                        <a14:foregroundMark x1="52598" y1="86096" x2="90079" y2="47594"/>
                        <a14:foregroundMark x1="90079" y1="47594" x2="91811" y2="33422"/>
                        <a14:foregroundMark x1="90709" y1="74866" x2="53701" y2="28075"/>
                        <a14:foregroundMark x1="53701" y1="28075" x2="29606" y2="87701"/>
                        <a14:foregroundMark x1="29606" y1="87701" x2="4252" y2="30481"/>
                        <a14:foregroundMark x1="4252" y1="30481" x2="53701" y2="24599"/>
                        <a14:foregroundMark x1="53701" y1="24599" x2="98425" y2="51070"/>
                        <a14:foregroundMark x1="98425" y1="51070" x2="56378" y2="87968"/>
                        <a14:foregroundMark x1="56378" y1="87968" x2="26614" y2="35561"/>
                        <a14:foregroundMark x1="26614" y1="35561" x2="77165" y2="40374"/>
                        <a14:foregroundMark x1="77165" y1="40374" x2="80472" y2="47059"/>
                        <a14:foregroundMark x1="57008" y1="41979" x2="56378" y2="85829"/>
                        <a14:foregroundMark x1="64094" y1="40642" x2="59055" y2="75668"/>
                        <a14:foregroundMark x1="68189" y1="47059" x2="57008" y2="71123"/>
                        <a14:foregroundMark x1="53071" y1="42246" x2="51024" y2="77005"/>
                        <a14:foregroundMark x1="49449" y1="41176" x2="48189" y2="78075"/>
                        <a14:foregroundMark x1="52283" y1="55080" x2="70394" y2="74866"/>
                        <a14:foregroundMark x1="50236" y1="58556" x2="83622" y2="54813"/>
                        <a14:foregroundMark x1="70866" y1="63102" x2="48976" y2="82888"/>
                        <a14:foregroundMark x1="68819" y1="58824" x2="47244" y2="81016"/>
                        <a14:foregroundMark x1="26299" y1="94920" x2="94961" y2="88235"/>
                        <a14:foregroundMark x1="74961" y1="83155" x2="84724" y2="85027"/>
                        <a14:foregroundMark x1="68819" y1="83422" x2="69764" y2="90642"/>
                        <a14:foregroundMark x1="83622" y1="22193" x2="97480" y2="32086"/>
                        <a14:foregroundMark x1="5669" y1="24332" x2="4252" y2="57219"/>
                        <a14:foregroundMark x1="5197" y1="62567" x2="17008" y2="97861"/>
                        <a14:foregroundMark x1="10866" y1="96257" x2="5197" y2="60963"/>
                        <a14:foregroundMark x1="56378" y1="70588" x2="54016" y2="4839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149531" y="266040"/>
            <a:ext cx="1047750" cy="69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3" name="Группа 92">
            <a:extLst>
              <a:ext uri="{FF2B5EF4-FFF2-40B4-BE49-F238E27FC236}">
                <a16:creationId xmlns="" xmlns:a16="http://schemas.microsoft.com/office/drawing/2014/main" id="{7EBF7F79-C948-4514-A857-0D46978CD7CC}"/>
              </a:ext>
            </a:extLst>
          </p:cNvPr>
          <p:cNvGrpSpPr/>
          <p:nvPr/>
        </p:nvGrpSpPr>
        <p:grpSpPr>
          <a:xfrm flipH="1">
            <a:off x="412339" y="1236978"/>
            <a:ext cx="1029694" cy="1029694"/>
            <a:chOff x="3794851" y="1236976"/>
            <a:chExt cx="720000" cy="720000"/>
          </a:xfrm>
        </p:grpSpPr>
        <p:sp>
          <p:nvSpPr>
            <p:cNvPr id="99" name="Прямоугольник: скругленные противолежащие углы 98">
              <a:extLst>
                <a:ext uri="{FF2B5EF4-FFF2-40B4-BE49-F238E27FC236}">
                  <a16:creationId xmlns="" xmlns:a16="http://schemas.microsoft.com/office/drawing/2014/main" id="{43054B46-6B35-4DA4-A4AD-5FF9B694DE80}"/>
                </a:ext>
              </a:extLst>
            </p:cNvPr>
            <p:cNvSpPr/>
            <p:nvPr/>
          </p:nvSpPr>
          <p:spPr>
            <a:xfrm flipV="1">
              <a:off x="3794851" y="1236976"/>
              <a:ext cx="720000" cy="720000"/>
            </a:xfrm>
            <a:prstGeom prst="round2DiagRect">
              <a:avLst>
                <a:gd name="adj1" fmla="val 25332"/>
                <a:gd name="adj2" fmla="val 0"/>
              </a:avLst>
            </a:prstGeom>
            <a:solidFill>
              <a:srgbClr val="61B9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ru-RU" sz="16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100" name="Рисунок 99">
              <a:extLst>
                <a:ext uri="{FF2B5EF4-FFF2-40B4-BE49-F238E27FC236}">
                  <a16:creationId xmlns="" xmlns:a16="http://schemas.microsoft.com/office/drawing/2014/main" id="{270B4DEC-BB7A-4583-A92F-8493491D5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3956851" y="1398976"/>
              <a:ext cx="396000" cy="396000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="" xmlns:a16="http://schemas.microsoft.com/office/drawing/2014/main" id="{E25BCEF2-F09B-4291-9287-17AE01756839}"/>
              </a:ext>
            </a:extLst>
          </p:cNvPr>
          <p:cNvGrpSpPr/>
          <p:nvPr/>
        </p:nvGrpSpPr>
        <p:grpSpPr>
          <a:xfrm>
            <a:off x="1568205" y="1381043"/>
            <a:ext cx="4605209" cy="835818"/>
            <a:chOff x="1801205" y="1296656"/>
            <a:chExt cx="4605208" cy="835818"/>
          </a:xfrm>
        </p:grpSpPr>
        <p:sp>
          <p:nvSpPr>
            <p:cNvPr id="97" name="Прямоугольник 96">
              <a:extLst>
                <a:ext uri="{FF2B5EF4-FFF2-40B4-BE49-F238E27FC236}">
                  <a16:creationId xmlns="" xmlns:a16="http://schemas.microsoft.com/office/drawing/2014/main" id="{A968D6FD-F8E1-44B9-B18C-CE2A0F0276D0}"/>
                </a:ext>
              </a:extLst>
            </p:cNvPr>
            <p:cNvSpPr/>
            <p:nvPr/>
          </p:nvSpPr>
          <p:spPr>
            <a:xfrm>
              <a:off x="1801205" y="1547699"/>
              <a:ext cx="460520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85"/>
              <a:r>
                <a:rPr lang="ru-RU" sz="1600" b="1" dirty="0">
                  <a:solidFill>
                    <a:srgbClr val="40404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Обязанности работника </a:t>
              </a:r>
              <a:endParaRPr lang="en-US" sz="1600" b="1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defTabSz="609585"/>
              <a:r>
                <a:rPr lang="ru-RU" sz="1600" b="1" dirty="0">
                  <a:solidFill>
                    <a:srgbClr val="40404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в области охраны труда </a:t>
              </a:r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="" xmlns:a16="http://schemas.microsoft.com/office/drawing/2014/main" id="{ABC9B540-8D78-4217-8052-C64564E6734A}"/>
                </a:ext>
              </a:extLst>
            </p:cNvPr>
            <p:cNvSpPr/>
            <p:nvPr/>
          </p:nvSpPr>
          <p:spPr>
            <a:xfrm>
              <a:off x="1801205" y="1296656"/>
              <a:ext cx="232262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85"/>
              <a:r>
                <a:rPr lang="ru-RU" sz="1400" dirty="0">
                  <a:solidFill>
                    <a:srgbClr val="40404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ст. 21</a:t>
              </a:r>
              <a:r>
                <a:rPr lang="en-US" sz="1400" dirty="0">
                  <a:solidFill>
                    <a:srgbClr val="40404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5</a:t>
              </a:r>
              <a:endParaRPr lang="ru-RU" sz="14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EB25FA5C-CF50-489D-A657-8E05517A8BBB}"/>
              </a:ext>
            </a:extLst>
          </p:cNvPr>
          <p:cNvGrpSpPr/>
          <p:nvPr/>
        </p:nvGrpSpPr>
        <p:grpSpPr>
          <a:xfrm>
            <a:off x="654275" y="2342179"/>
            <a:ext cx="4859020" cy="784830"/>
            <a:chOff x="654275" y="2342179"/>
            <a:chExt cx="4859020" cy="784830"/>
          </a:xfrm>
        </p:grpSpPr>
        <p:sp>
          <p:nvSpPr>
            <p:cNvPr id="115" name="Скругленный прямоугольник 40">
              <a:extLst>
                <a:ext uri="{FF2B5EF4-FFF2-40B4-BE49-F238E27FC236}">
                  <a16:creationId xmlns="" xmlns:a16="http://schemas.microsoft.com/office/drawing/2014/main" id="{3A96729C-9E23-450B-A034-9E46C13744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4275" y="2684006"/>
              <a:ext cx="101177" cy="101177"/>
            </a:xfrm>
            <a:prstGeom prst="roundRect">
              <a:avLst/>
            </a:prstGeom>
            <a:solidFill>
              <a:srgbClr val="0066A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ru-RU" sz="15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6" name="Прямоугольник 115">
              <a:extLst>
                <a:ext uri="{FF2B5EF4-FFF2-40B4-BE49-F238E27FC236}">
                  <a16:creationId xmlns="" xmlns:a16="http://schemas.microsoft.com/office/drawing/2014/main" id="{720A660B-E594-4473-B247-BFFC689E4D14}"/>
                </a:ext>
              </a:extLst>
            </p:cNvPr>
            <p:cNvSpPr/>
            <p:nvPr/>
          </p:nvSpPr>
          <p:spPr>
            <a:xfrm>
              <a:off x="842721" y="2342179"/>
              <a:ext cx="4670574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85"/>
              <a:r>
                <a:rPr lang="ru-RU" sz="1500" dirty="0">
                  <a:solidFill>
                    <a:srgbClr val="40404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Правильно использовать оборудование, инструмент, сырье и материалы, применять технологию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F21A6400-9A00-4EE7-8ECC-5EF66D112BAC}"/>
              </a:ext>
            </a:extLst>
          </p:cNvPr>
          <p:cNvGrpSpPr/>
          <p:nvPr/>
        </p:nvGrpSpPr>
        <p:grpSpPr>
          <a:xfrm>
            <a:off x="654275" y="3292740"/>
            <a:ext cx="4859019" cy="784830"/>
            <a:chOff x="654275" y="3247865"/>
            <a:chExt cx="4859019" cy="784830"/>
          </a:xfrm>
        </p:grpSpPr>
        <p:sp>
          <p:nvSpPr>
            <p:cNvPr id="131" name="Скругленный прямоугольник 40">
              <a:extLst>
                <a:ext uri="{FF2B5EF4-FFF2-40B4-BE49-F238E27FC236}">
                  <a16:creationId xmlns="" xmlns:a16="http://schemas.microsoft.com/office/drawing/2014/main" id="{42822FA5-2E00-470F-A614-014B756A5D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4275" y="3589692"/>
              <a:ext cx="101177" cy="101177"/>
            </a:xfrm>
            <a:prstGeom prst="roundRect">
              <a:avLst/>
            </a:prstGeom>
            <a:solidFill>
              <a:srgbClr val="0066A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ru-RU" sz="15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32" name="Прямоугольник 131">
              <a:extLst>
                <a:ext uri="{FF2B5EF4-FFF2-40B4-BE49-F238E27FC236}">
                  <a16:creationId xmlns="" xmlns:a16="http://schemas.microsoft.com/office/drawing/2014/main" id="{EA9A064D-6863-4CBA-88B5-F9A0D9A21CA3}"/>
                </a:ext>
              </a:extLst>
            </p:cNvPr>
            <p:cNvSpPr/>
            <p:nvPr/>
          </p:nvSpPr>
          <p:spPr>
            <a:xfrm>
              <a:off x="842720" y="3247865"/>
              <a:ext cx="4670574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85"/>
              <a:r>
                <a:rPr lang="ru-RU" sz="1500" dirty="0">
                  <a:solidFill>
                    <a:srgbClr val="40404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Следить за исправностью используемых </a:t>
              </a:r>
            </a:p>
            <a:p>
              <a:pPr defTabSz="609585"/>
              <a:r>
                <a:rPr lang="ru-RU" sz="1500" dirty="0">
                  <a:solidFill>
                    <a:srgbClr val="40404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оборудования и инструментов в пределах </a:t>
              </a:r>
            </a:p>
            <a:p>
              <a:pPr defTabSz="609585"/>
              <a:r>
                <a:rPr lang="ru-RU" sz="1500" dirty="0">
                  <a:solidFill>
                    <a:srgbClr val="40404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выполнения своей трудовой функции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56064C4C-D82E-4B6A-AD83-BA1F8B4A65E2}"/>
              </a:ext>
            </a:extLst>
          </p:cNvPr>
          <p:cNvGrpSpPr/>
          <p:nvPr/>
        </p:nvGrpSpPr>
        <p:grpSpPr>
          <a:xfrm>
            <a:off x="654275" y="4243301"/>
            <a:ext cx="4859020" cy="553998"/>
            <a:chOff x="654275" y="4153551"/>
            <a:chExt cx="4859020" cy="553998"/>
          </a:xfrm>
        </p:grpSpPr>
        <p:sp>
          <p:nvSpPr>
            <p:cNvPr id="134" name="Скругленный прямоугольник 40">
              <a:extLst>
                <a:ext uri="{FF2B5EF4-FFF2-40B4-BE49-F238E27FC236}">
                  <a16:creationId xmlns="" xmlns:a16="http://schemas.microsoft.com/office/drawing/2014/main" id="{B307DE10-7B1A-4C98-953E-4A259AFEF6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4275" y="4379962"/>
              <a:ext cx="101177" cy="101177"/>
            </a:xfrm>
            <a:prstGeom prst="roundRect">
              <a:avLst/>
            </a:prstGeom>
            <a:solidFill>
              <a:srgbClr val="0066A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ru-RU" sz="15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35" name="Прямоугольник 134">
              <a:extLst>
                <a:ext uri="{FF2B5EF4-FFF2-40B4-BE49-F238E27FC236}">
                  <a16:creationId xmlns="" xmlns:a16="http://schemas.microsoft.com/office/drawing/2014/main" id="{F2B33BE1-269C-495F-9CBF-78498B217CCA}"/>
                </a:ext>
              </a:extLst>
            </p:cNvPr>
            <p:cNvSpPr/>
            <p:nvPr/>
          </p:nvSpPr>
          <p:spPr>
            <a:xfrm>
              <a:off x="842721" y="4153551"/>
              <a:ext cx="467057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85"/>
              <a:r>
                <a:rPr lang="ru-RU" sz="1500" dirty="0">
                  <a:solidFill>
                    <a:srgbClr val="40404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Использовать средства индивидуальной </a:t>
              </a:r>
            </a:p>
            <a:p>
              <a:pPr defTabSz="609585"/>
              <a:r>
                <a:rPr lang="ru-RU" sz="1500" dirty="0">
                  <a:solidFill>
                    <a:srgbClr val="40404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и коллективной защиты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05B61D67-B259-4094-8D02-4BCE23525542}"/>
              </a:ext>
            </a:extLst>
          </p:cNvPr>
          <p:cNvGrpSpPr/>
          <p:nvPr/>
        </p:nvGrpSpPr>
        <p:grpSpPr>
          <a:xfrm>
            <a:off x="654275" y="4963031"/>
            <a:ext cx="4859019" cy="1015663"/>
            <a:chOff x="654275" y="4828405"/>
            <a:chExt cx="4859019" cy="1015663"/>
          </a:xfrm>
        </p:grpSpPr>
        <p:sp>
          <p:nvSpPr>
            <p:cNvPr id="137" name="Скругленный прямоугольник 40">
              <a:extLst>
                <a:ext uri="{FF2B5EF4-FFF2-40B4-BE49-F238E27FC236}">
                  <a16:creationId xmlns="" xmlns:a16="http://schemas.microsoft.com/office/drawing/2014/main" id="{1B82A4A7-01DE-4FA1-BDBE-47AFBBEA3D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4275" y="5285648"/>
              <a:ext cx="101177" cy="101177"/>
            </a:xfrm>
            <a:prstGeom prst="roundRect">
              <a:avLst/>
            </a:prstGeom>
            <a:solidFill>
              <a:srgbClr val="0066A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ru-RU" sz="15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38" name="Прямоугольник 137">
              <a:extLst>
                <a:ext uri="{FF2B5EF4-FFF2-40B4-BE49-F238E27FC236}">
                  <a16:creationId xmlns="" xmlns:a16="http://schemas.microsoft.com/office/drawing/2014/main" id="{39CA99E3-0636-4380-A918-8B72D27A3DF6}"/>
                </a:ext>
              </a:extLst>
            </p:cNvPr>
            <p:cNvSpPr/>
            <p:nvPr/>
          </p:nvSpPr>
          <p:spPr>
            <a:xfrm>
              <a:off x="851428" y="4828405"/>
              <a:ext cx="466186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85"/>
              <a:r>
                <a:rPr lang="ru-RU" sz="1500" dirty="0">
                  <a:solidFill>
                    <a:srgbClr val="40404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Незамедлительно поставить в известность руководителя о выявленных неисправностях и нарушениях, приостановить работу до их устранения</a:t>
              </a:r>
            </a:p>
          </p:txBody>
        </p:sp>
      </p:grpSp>
      <p:sp>
        <p:nvSpPr>
          <p:cNvPr id="140" name="Прямоугольник: скругленные углы 139">
            <a:extLst>
              <a:ext uri="{FF2B5EF4-FFF2-40B4-BE49-F238E27FC236}">
                <a16:creationId xmlns="" xmlns:a16="http://schemas.microsoft.com/office/drawing/2014/main" id="{EF7FA68E-8C99-407C-A44F-D9A1C352F65D}"/>
              </a:ext>
            </a:extLst>
          </p:cNvPr>
          <p:cNvSpPr/>
          <p:nvPr/>
        </p:nvSpPr>
        <p:spPr>
          <a:xfrm>
            <a:off x="6096002" y="1236980"/>
            <a:ext cx="5602816" cy="2380266"/>
          </a:xfrm>
          <a:prstGeom prst="roundRect">
            <a:avLst>
              <a:gd name="adj" fmla="val 10658"/>
            </a:avLst>
          </a:prstGeom>
          <a:solidFill>
            <a:schemeClr val="bg1"/>
          </a:solidFill>
          <a:ln>
            <a:noFill/>
          </a:ln>
          <a:effectLst>
            <a:outerShdw blurRad="317500" dist="38100" dir="2700000" sx="102000" sy="102000" algn="ctr" rotWithShape="0">
              <a:schemeClr val="tx1"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1" name="Рисунок 140">
            <a:extLst>
              <a:ext uri="{FF2B5EF4-FFF2-40B4-BE49-F238E27FC236}">
                <a16:creationId xmlns="" xmlns:a16="http://schemas.microsoft.com/office/drawing/2014/main" id="{42963191-4F11-4DE4-8D2F-CF233DAB3C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38040" y="2154206"/>
            <a:ext cx="1463040" cy="1463040"/>
          </a:xfrm>
          <a:prstGeom prst="roundRect">
            <a:avLst>
              <a:gd name="adj" fmla="val 17318"/>
            </a:avLst>
          </a:prstGeom>
        </p:spPr>
      </p:pic>
      <p:grpSp>
        <p:nvGrpSpPr>
          <p:cNvPr id="142" name="Группа 141">
            <a:extLst>
              <a:ext uri="{FF2B5EF4-FFF2-40B4-BE49-F238E27FC236}">
                <a16:creationId xmlns="" xmlns:a16="http://schemas.microsoft.com/office/drawing/2014/main" id="{45633745-560C-4EDF-88CB-9E576AAB4982}"/>
              </a:ext>
            </a:extLst>
          </p:cNvPr>
          <p:cNvGrpSpPr/>
          <p:nvPr/>
        </p:nvGrpSpPr>
        <p:grpSpPr>
          <a:xfrm flipH="1">
            <a:off x="6096000" y="1236978"/>
            <a:ext cx="1029694" cy="1029694"/>
            <a:chOff x="3794851" y="1236976"/>
            <a:chExt cx="720000" cy="720000"/>
          </a:xfrm>
        </p:grpSpPr>
        <p:sp>
          <p:nvSpPr>
            <p:cNvPr id="147" name="Прямоугольник: скругленные противолежащие углы 146">
              <a:extLst>
                <a:ext uri="{FF2B5EF4-FFF2-40B4-BE49-F238E27FC236}">
                  <a16:creationId xmlns="" xmlns:a16="http://schemas.microsoft.com/office/drawing/2014/main" id="{2F10D019-C1A0-4D33-8870-B8E1180A2D2E}"/>
                </a:ext>
              </a:extLst>
            </p:cNvPr>
            <p:cNvSpPr/>
            <p:nvPr/>
          </p:nvSpPr>
          <p:spPr>
            <a:xfrm flipV="1">
              <a:off x="3794851" y="1236976"/>
              <a:ext cx="720000" cy="720000"/>
            </a:xfrm>
            <a:prstGeom prst="round2DiagRect">
              <a:avLst>
                <a:gd name="adj1" fmla="val 25332"/>
                <a:gd name="adj2" fmla="val 0"/>
              </a:avLst>
            </a:prstGeom>
            <a:solidFill>
              <a:srgbClr val="61B9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ru-RU" sz="16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148" name="Рисунок 147">
              <a:extLst>
                <a:ext uri="{FF2B5EF4-FFF2-40B4-BE49-F238E27FC236}">
                  <a16:creationId xmlns="" xmlns:a16="http://schemas.microsoft.com/office/drawing/2014/main" id="{F32F7933-B26C-430B-93F0-AFEF3AD16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flipH="1">
              <a:off x="3956851" y="1398976"/>
              <a:ext cx="396000" cy="396000"/>
            </a:xfrm>
            <a:prstGeom prst="rect">
              <a:avLst/>
            </a:prstGeom>
          </p:spPr>
        </p:pic>
      </p:grpSp>
      <p:grpSp>
        <p:nvGrpSpPr>
          <p:cNvPr id="143" name="Группа 142">
            <a:extLst>
              <a:ext uri="{FF2B5EF4-FFF2-40B4-BE49-F238E27FC236}">
                <a16:creationId xmlns="" xmlns:a16="http://schemas.microsoft.com/office/drawing/2014/main" id="{3CCBFFFB-7C86-4928-A217-D2E8C4E780DB}"/>
              </a:ext>
            </a:extLst>
          </p:cNvPr>
          <p:cNvGrpSpPr/>
          <p:nvPr/>
        </p:nvGrpSpPr>
        <p:grpSpPr>
          <a:xfrm>
            <a:off x="7251866" y="1381043"/>
            <a:ext cx="3646013" cy="835818"/>
            <a:chOff x="1801205" y="1296656"/>
            <a:chExt cx="3646013" cy="835818"/>
          </a:xfrm>
        </p:grpSpPr>
        <p:sp>
          <p:nvSpPr>
            <p:cNvPr id="145" name="Прямоугольник 144">
              <a:extLst>
                <a:ext uri="{FF2B5EF4-FFF2-40B4-BE49-F238E27FC236}">
                  <a16:creationId xmlns="" xmlns:a16="http://schemas.microsoft.com/office/drawing/2014/main" id="{F9D64992-1888-4A19-8B61-C2462A2E7EE8}"/>
                </a:ext>
              </a:extLst>
            </p:cNvPr>
            <p:cNvSpPr/>
            <p:nvPr/>
          </p:nvSpPr>
          <p:spPr>
            <a:xfrm>
              <a:off x="1801205" y="1547699"/>
              <a:ext cx="364601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85"/>
              <a:r>
                <a:rPr lang="ru-RU" sz="1600" b="1" dirty="0">
                  <a:solidFill>
                    <a:srgbClr val="40404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Права работника </a:t>
              </a:r>
            </a:p>
            <a:p>
              <a:pPr defTabSz="609585"/>
              <a:r>
                <a:rPr lang="ru-RU" sz="1600" b="1" dirty="0">
                  <a:solidFill>
                    <a:srgbClr val="40404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в области охраны труда </a:t>
              </a:r>
            </a:p>
          </p:txBody>
        </p:sp>
        <p:sp>
          <p:nvSpPr>
            <p:cNvPr id="146" name="Прямоугольник 145">
              <a:extLst>
                <a:ext uri="{FF2B5EF4-FFF2-40B4-BE49-F238E27FC236}">
                  <a16:creationId xmlns="" xmlns:a16="http://schemas.microsoft.com/office/drawing/2014/main" id="{B113C5CF-C15C-483E-B961-E35D5777A47D}"/>
                </a:ext>
              </a:extLst>
            </p:cNvPr>
            <p:cNvSpPr/>
            <p:nvPr/>
          </p:nvSpPr>
          <p:spPr>
            <a:xfrm>
              <a:off x="1801205" y="1296656"/>
              <a:ext cx="232262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85"/>
              <a:r>
                <a:rPr lang="ru-RU" sz="1400" dirty="0">
                  <a:solidFill>
                    <a:srgbClr val="40404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ст. 216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7F144371-E0EE-4CA7-AB29-A2E943528A58}"/>
              </a:ext>
            </a:extLst>
          </p:cNvPr>
          <p:cNvGrpSpPr/>
          <p:nvPr/>
        </p:nvGrpSpPr>
        <p:grpSpPr>
          <a:xfrm>
            <a:off x="6327681" y="2342179"/>
            <a:ext cx="5210044" cy="1015663"/>
            <a:chOff x="6327681" y="2342179"/>
            <a:chExt cx="5210044" cy="1015663"/>
          </a:xfrm>
        </p:grpSpPr>
        <p:sp>
          <p:nvSpPr>
            <p:cNvPr id="151" name="Скругленный прямоугольник 40">
              <a:extLst>
                <a:ext uri="{FF2B5EF4-FFF2-40B4-BE49-F238E27FC236}">
                  <a16:creationId xmlns="" xmlns:a16="http://schemas.microsoft.com/office/drawing/2014/main" id="{8B5CEC73-8DB0-43F9-AD92-C40C3AAA7B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27681" y="2799422"/>
              <a:ext cx="101177" cy="101177"/>
            </a:xfrm>
            <a:prstGeom prst="roundRect">
              <a:avLst/>
            </a:prstGeom>
            <a:solidFill>
              <a:srgbClr val="E21A1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ru-RU" sz="14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52" name="Прямоугольник 151">
              <a:extLst>
                <a:ext uri="{FF2B5EF4-FFF2-40B4-BE49-F238E27FC236}">
                  <a16:creationId xmlns="" xmlns:a16="http://schemas.microsoft.com/office/drawing/2014/main" id="{A7513C3D-10B0-439C-9317-FD651ACA317C}"/>
                </a:ext>
              </a:extLst>
            </p:cNvPr>
            <p:cNvSpPr/>
            <p:nvPr/>
          </p:nvSpPr>
          <p:spPr>
            <a:xfrm>
              <a:off x="6516125" y="2342179"/>
              <a:ext cx="50216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85"/>
              <a:r>
                <a:rPr lang="ru-RU" sz="1500" dirty="0">
                  <a:solidFill>
                    <a:srgbClr val="40404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Право на личное участие или участие </a:t>
              </a:r>
            </a:p>
            <a:p>
              <a:pPr defTabSz="609585"/>
              <a:r>
                <a:rPr lang="ru-RU" sz="1500" dirty="0">
                  <a:solidFill>
                    <a:srgbClr val="40404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через своих представителей в рассмотрении причин и обстоятельств событий, приведших </a:t>
              </a:r>
            </a:p>
            <a:p>
              <a:pPr defTabSz="609585"/>
              <a:r>
                <a:rPr lang="ru-RU" sz="1500" dirty="0">
                  <a:solidFill>
                    <a:srgbClr val="40404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к возникновению микротравм</a:t>
              </a:r>
            </a:p>
          </p:txBody>
        </p:sp>
      </p:grpSp>
      <p:sp>
        <p:nvSpPr>
          <p:cNvPr id="164" name="Прямоугольник: скругленные углы 163">
            <a:extLst>
              <a:ext uri="{FF2B5EF4-FFF2-40B4-BE49-F238E27FC236}">
                <a16:creationId xmlns="" xmlns:a16="http://schemas.microsoft.com/office/drawing/2014/main" id="{27789B4D-9A46-43A6-B88B-13ACF8231DF1}"/>
              </a:ext>
            </a:extLst>
          </p:cNvPr>
          <p:cNvSpPr/>
          <p:nvPr/>
        </p:nvSpPr>
        <p:spPr>
          <a:xfrm>
            <a:off x="6096002" y="3912242"/>
            <a:ext cx="5602816" cy="2304000"/>
          </a:xfrm>
          <a:prstGeom prst="roundRect">
            <a:avLst>
              <a:gd name="adj" fmla="val 9833"/>
            </a:avLst>
          </a:prstGeom>
          <a:solidFill>
            <a:schemeClr val="bg1"/>
          </a:solidFill>
          <a:ln>
            <a:noFill/>
          </a:ln>
          <a:effectLst>
            <a:outerShdw blurRad="317500" dist="38100" dir="2700000" sx="102000" sy="102000" algn="ctr" rotWithShape="0">
              <a:schemeClr val="tx1"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5" name="Рисунок 164">
            <a:extLst>
              <a:ext uri="{FF2B5EF4-FFF2-40B4-BE49-F238E27FC236}">
                <a16:creationId xmlns="" xmlns:a16="http://schemas.microsoft.com/office/drawing/2014/main" id="{2E14CFC1-ECA7-4BD0-9865-FB0AC54BEFE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35778" y="4753202"/>
            <a:ext cx="1463040" cy="1463040"/>
          </a:xfrm>
          <a:prstGeom prst="rect">
            <a:avLst/>
          </a:prstGeom>
        </p:spPr>
      </p:pic>
      <p:grpSp>
        <p:nvGrpSpPr>
          <p:cNvPr id="166" name="Группа 165">
            <a:extLst>
              <a:ext uri="{FF2B5EF4-FFF2-40B4-BE49-F238E27FC236}">
                <a16:creationId xmlns="" xmlns:a16="http://schemas.microsoft.com/office/drawing/2014/main" id="{BE17E68E-0415-452C-BFCB-2F0D76C6A491}"/>
              </a:ext>
            </a:extLst>
          </p:cNvPr>
          <p:cNvGrpSpPr/>
          <p:nvPr/>
        </p:nvGrpSpPr>
        <p:grpSpPr>
          <a:xfrm flipH="1">
            <a:off x="6096000" y="3912242"/>
            <a:ext cx="1029694" cy="1029694"/>
            <a:chOff x="3794851" y="1236976"/>
            <a:chExt cx="720000" cy="720000"/>
          </a:xfrm>
        </p:grpSpPr>
        <p:sp>
          <p:nvSpPr>
            <p:cNvPr id="171" name="Прямоугольник: скругленные противолежащие углы 170">
              <a:extLst>
                <a:ext uri="{FF2B5EF4-FFF2-40B4-BE49-F238E27FC236}">
                  <a16:creationId xmlns="" xmlns:a16="http://schemas.microsoft.com/office/drawing/2014/main" id="{F7BD5A5C-B9F1-4132-9DDE-59A2A19CF101}"/>
                </a:ext>
              </a:extLst>
            </p:cNvPr>
            <p:cNvSpPr/>
            <p:nvPr/>
          </p:nvSpPr>
          <p:spPr>
            <a:xfrm flipV="1">
              <a:off x="3794851" y="1236976"/>
              <a:ext cx="720000" cy="720000"/>
            </a:xfrm>
            <a:prstGeom prst="round2DiagRect">
              <a:avLst>
                <a:gd name="adj1" fmla="val 25332"/>
                <a:gd name="adj2" fmla="val 0"/>
              </a:avLst>
            </a:prstGeom>
            <a:solidFill>
              <a:srgbClr val="61B9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ru-RU" sz="16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172" name="Рисунок 171">
              <a:extLst>
                <a:ext uri="{FF2B5EF4-FFF2-40B4-BE49-F238E27FC236}">
                  <a16:creationId xmlns="" xmlns:a16="http://schemas.microsoft.com/office/drawing/2014/main" id="{599BDB4D-CFD7-4F4C-AE3B-7ABED3D1D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flipH="1">
              <a:off x="3956851" y="1398976"/>
              <a:ext cx="396000" cy="396000"/>
            </a:xfrm>
            <a:prstGeom prst="rect">
              <a:avLst/>
            </a:prstGeom>
          </p:spPr>
        </p:pic>
      </p:grpSp>
      <p:grpSp>
        <p:nvGrpSpPr>
          <p:cNvPr id="167" name="Группа 166">
            <a:extLst>
              <a:ext uri="{FF2B5EF4-FFF2-40B4-BE49-F238E27FC236}">
                <a16:creationId xmlns="" xmlns:a16="http://schemas.microsoft.com/office/drawing/2014/main" id="{F3B5FE48-16C0-419C-90F9-96774B2C02CE}"/>
              </a:ext>
            </a:extLst>
          </p:cNvPr>
          <p:cNvGrpSpPr/>
          <p:nvPr/>
        </p:nvGrpSpPr>
        <p:grpSpPr>
          <a:xfrm>
            <a:off x="7251865" y="4056307"/>
            <a:ext cx="4366394" cy="1082040"/>
            <a:chOff x="1801204" y="1296656"/>
            <a:chExt cx="4366394" cy="1082040"/>
          </a:xfrm>
        </p:grpSpPr>
        <p:sp>
          <p:nvSpPr>
            <p:cNvPr id="169" name="Прямоугольник 168">
              <a:extLst>
                <a:ext uri="{FF2B5EF4-FFF2-40B4-BE49-F238E27FC236}">
                  <a16:creationId xmlns="" xmlns:a16="http://schemas.microsoft.com/office/drawing/2014/main" id="{BECD4A98-9655-4CE2-865B-C23E37179B28}"/>
                </a:ext>
              </a:extLst>
            </p:cNvPr>
            <p:cNvSpPr/>
            <p:nvPr/>
          </p:nvSpPr>
          <p:spPr>
            <a:xfrm>
              <a:off x="1801204" y="1547699"/>
              <a:ext cx="43663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85"/>
              <a:r>
                <a:rPr lang="ru-RU" sz="1600" b="1" dirty="0">
                  <a:solidFill>
                    <a:srgbClr val="40404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Право работника на получение информации об условиях </a:t>
              </a:r>
            </a:p>
            <a:p>
              <a:pPr defTabSz="609585"/>
              <a:r>
                <a:rPr lang="ru-RU" sz="1600" b="1" dirty="0">
                  <a:solidFill>
                    <a:srgbClr val="40404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и охране труда </a:t>
              </a:r>
            </a:p>
          </p:txBody>
        </p:sp>
        <p:sp>
          <p:nvSpPr>
            <p:cNvPr id="170" name="Прямоугольник 169">
              <a:extLst>
                <a:ext uri="{FF2B5EF4-FFF2-40B4-BE49-F238E27FC236}">
                  <a16:creationId xmlns="" xmlns:a16="http://schemas.microsoft.com/office/drawing/2014/main" id="{19196930-AF29-48EA-A4EB-D634521BA411}"/>
                </a:ext>
              </a:extLst>
            </p:cNvPr>
            <p:cNvSpPr/>
            <p:nvPr/>
          </p:nvSpPr>
          <p:spPr>
            <a:xfrm>
              <a:off x="1801205" y="1296656"/>
              <a:ext cx="232262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85"/>
              <a:r>
                <a:rPr lang="ru-RU" sz="1400" dirty="0">
                  <a:solidFill>
                    <a:srgbClr val="40404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ст. 216</a:t>
              </a:r>
              <a:r>
                <a:rPr lang="ru-RU" sz="1400" baseline="30000" dirty="0">
                  <a:solidFill>
                    <a:srgbClr val="40404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</a:t>
              </a:r>
            </a:p>
          </p:txBody>
        </p:sp>
      </p:grpSp>
      <p:sp>
        <p:nvSpPr>
          <p:cNvPr id="174" name="Скругленный прямоугольник 40">
            <a:extLst>
              <a:ext uri="{FF2B5EF4-FFF2-40B4-BE49-F238E27FC236}">
                <a16:creationId xmlns="" xmlns:a16="http://schemas.microsoft.com/office/drawing/2014/main" id="{B3B0D9A8-1674-4412-9C5E-43AEE669CA97}"/>
              </a:ext>
            </a:extLst>
          </p:cNvPr>
          <p:cNvSpPr>
            <a:spLocks noChangeAspect="1"/>
          </p:cNvSpPr>
          <p:nvPr/>
        </p:nvSpPr>
        <p:spPr>
          <a:xfrm>
            <a:off x="6327681" y="5532005"/>
            <a:ext cx="101177" cy="101177"/>
          </a:xfrm>
          <a:prstGeom prst="roundRect">
            <a:avLst/>
          </a:prstGeom>
          <a:solidFill>
            <a:srgbClr val="E21A1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ru-RU" sz="14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5" name="Прямоугольник 174">
            <a:extLst>
              <a:ext uri="{FF2B5EF4-FFF2-40B4-BE49-F238E27FC236}">
                <a16:creationId xmlns="" xmlns:a16="http://schemas.microsoft.com/office/drawing/2014/main" id="{EEA5BCA5-7CB1-4F32-8479-55F9CA5C1B87}"/>
              </a:ext>
            </a:extLst>
          </p:cNvPr>
          <p:cNvSpPr/>
          <p:nvPr/>
        </p:nvSpPr>
        <p:spPr>
          <a:xfrm>
            <a:off x="6516125" y="5190178"/>
            <a:ext cx="50216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ru-RU" sz="15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Право на получение информации </a:t>
            </a:r>
          </a:p>
          <a:p>
            <a:pPr defTabSz="609585"/>
            <a:r>
              <a:rPr lang="ru-RU" sz="15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 использовании работодателем средств фиксации процессов производства работ</a:t>
            </a:r>
          </a:p>
        </p:txBody>
      </p:sp>
    </p:spTree>
    <p:extLst>
      <p:ext uri="{BB962C8B-B14F-4D97-AF65-F5344CB8AC3E}">
        <p14:creationId xmlns="" xmlns:p14="http://schemas.microsoft.com/office/powerpoint/2010/main" val="3458407790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3537</TotalTime>
  <Words>583</Words>
  <Application>Microsoft Office PowerPoint</Application>
  <PresentationFormat>Произвольный</PresentationFormat>
  <Paragraphs>134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Verdana</vt:lpstr>
      <vt:lpstr>Calibri</vt:lpstr>
      <vt:lpstr>Raleway Medium</vt:lpstr>
      <vt:lpstr>Raleway</vt:lpstr>
      <vt:lpstr>MS PGothic</vt:lpstr>
      <vt:lpstr>1_Тема Office</vt:lpstr>
      <vt:lpstr>Система нормативного обеспечения охраны труда</vt:lpstr>
      <vt:lpstr>ФЕДЕРАЛЬНЫЙ ЗАКОН от 2 июля 2021 г. № 311-ФЗ  «О ВНЕСЕНИИ ИЗМЕНЕНИЙ В ТРУДОВОЙ КОДЕКС РОССИЙСКОЙ ФЕДЕРАЦИИ»</vt:lpstr>
      <vt:lpstr>Х РАЗДЕЛ «ОХРАНА ТРУДА» (новая структура и редакция)</vt:lpstr>
      <vt:lpstr>Основные изменения требований охраны труда для работодателя</vt:lpstr>
      <vt:lpstr>Основные изменения требований охраны труда для работника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ief dot 2</dc:creator>
  <cp:lastModifiedBy>Kovalevaes</cp:lastModifiedBy>
  <cp:revision>364</cp:revision>
  <dcterms:created xsi:type="dcterms:W3CDTF">2021-11-29T09:40:52Z</dcterms:created>
  <dcterms:modified xsi:type="dcterms:W3CDTF">2022-02-08T11:05:31Z</dcterms:modified>
</cp:coreProperties>
</file>